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7"/>
  </p:notesMasterIdLst>
  <p:handoutMasterIdLst>
    <p:handoutMasterId r:id="rId18"/>
  </p:handoutMasterIdLst>
  <p:sldIdLst>
    <p:sldId id="303" r:id="rId5"/>
    <p:sldId id="795" r:id="rId6"/>
    <p:sldId id="805" r:id="rId7"/>
    <p:sldId id="800" r:id="rId8"/>
    <p:sldId id="804" r:id="rId9"/>
    <p:sldId id="803" r:id="rId10"/>
    <p:sldId id="796" r:id="rId11"/>
    <p:sldId id="798" r:id="rId12"/>
    <p:sldId id="806" r:id="rId13"/>
    <p:sldId id="807" r:id="rId14"/>
    <p:sldId id="799" r:id="rId15"/>
    <p:sldId id="797" r:id="rId16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8917116-68EA-4040-93C9-176A1E179F36}" v="3" dt="2023-01-21T22:37:15.62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40" autoAdjust="0"/>
    <p:restoredTop sz="94625" autoAdjust="0"/>
  </p:normalViewPr>
  <p:slideViewPr>
    <p:cSldViewPr snapToGrid="0">
      <p:cViewPr varScale="1">
        <p:scale>
          <a:sx n="116" d="100"/>
          <a:sy n="116" d="100"/>
        </p:scale>
        <p:origin x="1440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3954" y="96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5/10/relationships/revisionInfo" Target="revisionInfo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Hong Cheng" userId="2d0b1172-628d-45ff-b9ab-d2d61d870e1b" providerId="ADAL" clId="{98917116-68EA-4040-93C9-176A1E179F36}"/>
    <pc:docChg chg="undo custSel modSld modMainMaster">
      <pc:chgData name="Hong Cheng" userId="2d0b1172-628d-45ff-b9ab-d2d61d870e1b" providerId="ADAL" clId="{98917116-68EA-4040-93C9-176A1E179F36}" dt="2023-01-21T22:45:14.847" v="1382"/>
      <pc:docMkLst>
        <pc:docMk/>
      </pc:docMkLst>
      <pc:sldChg chg="modSp mod">
        <pc:chgData name="Hong Cheng" userId="2d0b1172-628d-45ff-b9ab-d2d61d870e1b" providerId="ADAL" clId="{98917116-68EA-4040-93C9-176A1E179F36}" dt="2023-01-21T21:21:35.315" v="7" actId="6549"/>
        <pc:sldMkLst>
          <pc:docMk/>
          <pc:sldMk cId="0" sldId="303"/>
        </pc:sldMkLst>
        <pc:spChg chg="mod">
          <ac:chgData name="Hong Cheng" userId="2d0b1172-628d-45ff-b9ab-d2d61d870e1b" providerId="ADAL" clId="{98917116-68EA-4040-93C9-176A1E179F36}" dt="2023-01-21T21:21:21.175" v="5" actId="20577"/>
          <ac:spMkLst>
            <pc:docMk/>
            <pc:sldMk cId="0" sldId="303"/>
            <ac:spMk id="2" creationId="{00000000-0000-0000-0000-000000000000}"/>
          </ac:spMkLst>
        </pc:spChg>
        <pc:spChg chg="mod">
          <ac:chgData name="Hong Cheng" userId="2d0b1172-628d-45ff-b9ab-d2d61d870e1b" providerId="ADAL" clId="{98917116-68EA-4040-93C9-176A1E179F36}" dt="2023-01-21T21:21:35.315" v="7" actId="6549"/>
          <ac:spMkLst>
            <pc:docMk/>
            <pc:sldMk cId="0" sldId="303"/>
            <ac:spMk id="9219" creationId="{00000000-0000-0000-0000-000000000000}"/>
          </ac:spMkLst>
        </pc:spChg>
      </pc:sldChg>
      <pc:sldChg chg="modSp mod">
        <pc:chgData name="Hong Cheng" userId="2d0b1172-628d-45ff-b9ab-d2d61d870e1b" providerId="ADAL" clId="{98917116-68EA-4040-93C9-176A1E179F36}" dt="2023-01-21T22:43:43.375" v="1349" actId="20577"/>
        <pc:sldMkLst>
          <pc:docMk/>
          <pc:sldMk cId="2355700947" sldId="789"/>
        </pc:sldMkLst>
        <pc:spChg chg="mod">
          <ac:chgData name="Hong Cheng" userId="2d0b1172-628d-45ff-b9ab-d2d61d870e1b" providerId="ADAL" clId="{98917116-68EA-4040-93C9-176A1E179F36}" dt="2023-01-21T22:43:43.375" v="1349" actId="20577"/>
          <ac:spMkLst>
            <pc:docMk/>
            <pc:sldMk cId="2355700947" sldId="789"/>
            <ac:spMk id="5" creationId="{15D28A3F-B4FD-414F-9637-F7C890005039}"/>
          </ac:spMkLst>
        </pc:spChg>
        <pc:graphicFrameChg chg="mod modGraphic">
          <ac:chgData name="Hong Cheng" userId="2d0b1172-628d-45ff-b9ab-d2d61d870e1b" providerId="ADAL" clId="{98917116-68EA-4040-93C9-176A1E179F36}" dt="2023-01-21T22:37:07.734" v="995"/>
          <ac:graphicFrameMkLst>
            <pc:docMk/>
            <pc:sldMk cId="2355700947" sldId="789"/>
            <ac:graphicFrameMk id="7" creationId="{8E7B86D5-0B56-4201-87AC-24C0DDEF5E75}"/>
          </ac:graphicFrameMkLst>
        </pc:graphicFrameChg>
      </pc:sldChg>
      <pc:sldChg chg="modSp mod">
        <pc:chgData name="Hong Cheng" userId="2d0b1172-628d-45ff-b9ab-d2d61d870e1b" providerId="ADAL" clId="{98917116-68EA-4040-93C9-176A1E179F36}" dt="2023-01-21T21:38:17.827" v="841" actId="20577"/>
        <pc:sldMkLst>
          <pc:docMk/>
          <pc:sldMk cId="1304530617" sldId="791"/>
        </pc:sldMkLst>
        <pc:spChg chg="mod">
          <ac:chgData name="Hong Cheng" userId="2d0b1172-628d-45ff-b9ab-d2d61d870e1b" providerId="ADAL" clId="{98917116-68EA-4040-93C9-176A1E179F36}" dt="2023-01-21T21:25:09.053" v="61" actId="20577"/>
          <ac:spMkLst>
            <pc:docMk/>
            <pc:sldMk cId="1304530617" sldId="791"/>
            <ac:spMk id="2" creationId="{7004E1B6-7C10-4462-B5DD-BB275803E4D3}"/>
          </ac:spMkLst>
        </pc:spChg>
        <pc:spChg chg="mod">
          <ac:chgData name="Hong Cheng" userId="2d0b1172-628d-45ff-b9ab-d2d61d870e1b" providerId="ADAL" clId="{98917116-68EA-4040-93C9-176A1E179F36}" dt="2023-01-21T21:38:17.827" v="841" actId="20577"/>
          <ac:spMkLst>
            <pc:docMk/>
            <pc:sldMk cId="1304530617" sldId="791"/>
            <ac:spMk id="4" creationId="{07639B51-7A60-40FF-963D-02AC48416E72}"/>
          </ac:spMkLst>
        </pc:spChg>
        <pc:graphicFrameChg chg="mod ord modGraphic">
          <ac:chgData name="Hong Cheng" userId="2d0b1172-628d-45ff-b9ab-d2d61d870e1b" providerId="ADAL" clId="{98917116-68EA-4040-93C9-176A1E179F36}" dt="2023-01-21T21:37:11.424" v="783" actId="167"/>
          <ac:graphicFrameMkLst>
            <pc:docMk/>
            <pc:sldMk cId="1304530617" sldId="791"/>
            <ac:graphicFrameMk id="3" creationId="{77D2F657-D246-47E9-92C4-0C8645A34AA1}"/>
          </ac:graphicFrameMkLst>
        </pc:graphicFrameChg>
      </pc:sldChg>
      <pc:sldChg chg="modSp mod">
        <pc:chgData name="Hong Cheng" userId="2d0b1172-628d-45ff-b9ab-d2d61d870e1b" providerId="ADAL" clId="{98917116-68EA-4040-93C9-176A1E179F36}" dt="2023-01-21T22:45:14.847" v="1382"/>
        <pc:sldMkLst>
          <pc:docMk/>
          <pc:sldMk cId="1346523741" sldId="794"/>
        </pc:sldMkLst>
        <pc:spChg chg="mod">
          <ac:chgData name="Hong Cheng" userId="2d0b1172-628d-45ff-b9ab-d2d61d870e1b" providerId="ADAL" clId="{98917116-68EA-4040-93C9-176A1E179F36}" dt="2023-01-21T21:25:20.130" v="62" actId="20577"/>
          <ac:spMkLst>
            <pc:docMk/>
            <pc:sldMk cId="1346523741" sldId="794"/>
            <ac:spMk id="2" creationId="{7004E1B6-7C10-4462-B5DD-BB275803E4D3}"/>
          </ac:spMkLst>
        </pc:spChg>
        <pc:spChg chg="mod">
          <ac:chgData name="Hong Cheng" userId="2d0b1172-628d-45ff-b9ab-d2d61d870e1b" providerId="ADAL" clId="{98917116-68EA-4040-93C9-176A1E179F36}" dt="2023-01-21T22:45:14.847" v="1382"/>
          <ac:spMkLst>
            <pc:docMk/>
            <pc:sldMk cId="1346523741" sldId="794"/>
            <ac:spMk id="5" creationId="{88DB0DF5-3773-4C51-A7A1-AB98B0519144}"/>
          </ac:spMkLst>
        </pc:spChg>
        <pc:graphicFrameChg chg="mod modGraphic">
          <ac:chgData name="Hong Cheng" userId="2d0b1172-628d-45ff-b9ab-d2d61d870e1b" providerId="ADAL" clId="{98917116-68EA-4040-93C9-176A1E179F36}" dt="2023-01-21T22:37:15.621" v="996"/>
          <ac:graphicFrameMkLst>
            <pc:docMk/>
            <pc:sldMk cId="1346523741" sldId="794"/>
            <ac:graphicFrameMk id="7" creationId="{C2BD033E-E5DA-4171-8B71-C2F129698C50}"/>
          </ac:graphicFrameMkLst>
        </pc:graphicFrameChg>
      </pc:sldChg>
      <pc:sldMasterChg chg="modSp mod modSldLayout">
        <pc:chgData name="Hong Cheng" userId="2d0b1172-628d-45ff-b9ab-d2d61d870e1b" providerId="ADAL" clId="{98917116-68EA-4040-93C9-176A1E179F36}" dt="2023-01-21T21:23:45.690" v="38" actId="20577"/>
        <pc:sldMasterMkLst>
          <pc:docMk/>
          <pc:sldMasterMk cId="0" sldId="2147483729"/>
        </pc:sldMasterMkLst>
        <pc:spChg chg="mod">
          <ac:chgData name="Hong Cheng" userId="2d0b1172-628d-45ff-b9ab-d2d61d870e1b" providerId="ADAL" clId="{98917116-68EA-4040-93C9-176A1E179F36}" dt="2023-01-21T21:23:45.690" v="38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Hong Cheng" userId="2d0b1172-628d-45ff-b9ab-d2d61d870e1b" providerId="ADAL" clId="{98917116-68EA-4040-93C9-176A1E179F36}" dt="2023-01-21T21:23:18.663" v="22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Hong Cheng" userId="2d0b1172-628d-45ff-b9ab-d2d61d870e1b" providerId="ADAL" clId="{98917116-68EA-4040-93C9-176A1E179F36}" dt="2023-01-21T21:23:18.663" v="22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5/12/2023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288517"/>
            <a:ext cx="581025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#157 </a:t>
            </a:r>
          </a:p>
          <a:p>
            <a:r>
              <a:rPr lang="en-GB" sz="1200" b="1" kern="1200" dirty="0" smtClean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Berlin, Germany, May 22 – 26, 2023</a:t>
            </a:r>
            <a:endParaRPr lang="sv-SE" altLang="en-US" sz="18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000" b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TSG-WG SA2 Meeting #157</a:t>
            </a:r>
            <a:r>
              <a:rPr lang="en-GB" altLang="de-DE" sz="1200" b="0" dirty="0" smtClean="0">
                <a:solidFill>
                  <a:schemeClr val="bg1"/>
                </a:solidFill>
              </a:rPr>
              <a:t>,</a:t>
            </a:r>
            <a:r>
              <a:rPr lang="en-GB" altLang="de-DE" sz="1200" b="0" baseline="0" dirty="0" smtClean="0">
                <a:solidFill>
                  <a:schemeClr val="bg1"/>
                </a:solidFill>
              </a:rPr>
              <a:t> </a:t>
            </a:r>
            <a:r>
              <a:rPr lang="en-GB" sz="1000" b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Berlin, Germany, May 22 – 26, 2023</a:t>
            </a:r>
            <a:endParaRPr lang="en-GB" altLang="ko-KR" sz="1200" b="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178" y="220961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sz="2800" b="1" dirty="0"/>
              <a:t>Discussion on Network Slice Replacement </a:t>
            </a:r>
            <a:r>
              <a:rPr lang="en-US" altLang="zh-CN" sz="2800" b="1" dirty="0" smtClean="0"/>
              <a:t>in </a:t>
            </a:r>
            <a:r>
              <a:rPr lang="en-US" altLang="zh-CN" sz="2800" b="1" dirty="0"/>
              <a:t>roaming</a:t>
            </a:r>
            <a:endParaRPr lang="en-GB" sz="20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GB" sz="1800" dirty="0"/>
              <a:t>Huawei, </a:t>
            </a:r>
            <a:r>
              <a:rPr lang="en-GB" sz="1800" dirty="0" err="1"/>
              <a:t>HiSilicon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007693" y="382385"/>
            <a:ext cx="1448823" cy="307777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S2-2307100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49" y="228600"/>
            <a:ext cx="8261943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US" sz="2400" b="1" dirty="0" smtClean="0"/>
              <a:t>Conclusions </a:t>
            </a:r>
            <a:r>
              <a:rPr lang="en-US" altLang="zh-CN" sz="2400" b="1" dirty="0"/>
              <a:t>of </a:t>
            </a:r>
            <a:r>
              <a:rPr lang="en-US" sz="2400" b="1" dirty="0"/>
              <a:t>Slice Replacement for </a:t>
            </a:r>
            <a:r>
              <a:rPr lang="en-US" altLang="zh-CN" sz="2400" b="1" dirty="0" smtClean="0"/>
              <a:t>existing</a:t>
            </a:r>
            <a:r>
              <a:rPr lang="en-US" sz="2400" b="1" dirty="0" smtClean="0"/>
              <a:t> </a:t>
            </a:r>
            <a:r>
              <a:rPr lang="en-US" sz="2400" b="1" dirty="0"/>
              <a:t>PDU session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8949" y="1650705"/>
            <a:ext cx="8388350" cy="3869880"/>
          </a:xfrm>
        </p:spPr>
        <p:txBody>
          <a:bodyPr/>
          <a:lstStyle/>
          <a:p>
            <a:pPr marL="914400" lvl="1" indent="-457200">
              <a:buBlip>
                <a:blip r:embed="rId2"/>
              </a:buBlip>
            </a:pPr>
            <a:r>
              <a:rPr lang="en-US" altLang="zh-CN" sz="1400" dirty="0" smtClean="0"/>
              <a:t>Case#1</a:t>
            </a:r>
            <a:r>
              <a:rPr lang="en-US" altLang="zh-CN" sz="1400" dirty="0"/>
              <a:t>:</a:t>
            </a:r>
            <a:r>
              <a:rPr lang="en-GB" sz="1400" dirty="0"/>
              <a:t> S-NSSAI to be replaced is VPLMN </a:t>
            </a:r>
            <a:r>
              <a:rPr lang="en-GB" sz="1400" dirty="0" smtClean="0"/>
              <a:t>S-NSSAI</a:t>
            </a:r>
            <a:endParaRPr lang="en-US" sz="1400" dirty="0" smtClean="0"/>
          </a:p>
          <a:p>
            <a:pPr marL="1314450" lvl="2" indent="-457200">
              <a:buBlip>
                <a:blip r:embed="rId2"/>
              </a:buBlip>
            </a:pPr>
            <a:r>
              <a:rPr lang="en-US" sz="1400" dirty="0" smtClean="0"/>
              <a:t>LBO:</a:t>
            </a:r>
            <a:r>
              <a:rPr lang="en-US" altLang="zh-CN" sz="1400" dirty="0"/>
              <a:t> it </a:t>
            </a:r>
            <a:r>
              <a:rPr lang="en-US" sz="1400" dirty="0"/>
              <a:t>is similar with Non-roaming. </a:t>
            </a:r>
            <a:endParaRPr lang="en-US" sz="1400" dirty="0" smtClean="0"/>
          </a:p>
          <a:p>
            <a:pPr marL="1314450" lvl="2" indent="-457200">
              <a:buBlip>
                <a:blip r:embed="rId2"/>
              </a:buBlip>
            </a:pPr>
            <a:r>
              <a:rPr lang="en-US" sz="1400" dirty="0" smtClean="0"/>
              <a:t>HR:</a:t>
            </a:r>
            <a:r>
              <a:rPr lang="en-US" altLang="zh-CN" sz="1400" dirty="0"/>
              <a:t> it </a:t>
            </a:r>
            <a:r>
              <a:rPr lang="en-US" sz="1400" dirty="0"/>
              <a:t>is similar with Non-roaming. </a:t>
            </a:r>
            <a:endParaRPr lang="en-US" sz="1400" dirty="0" smtClean="0"/>
          </a:p>
          <a:p>
            <a:pPr marL="857250" lvl="2" indent="0">
              <a:buNone/>
            </a:pPr>
            <a:endParaRPr lang="en-US" sz="1400" dirty="0"/>
          </a:p>
          <a:p>
            <a:pPr marL="914400" lvl="1" indent="-457200">
              <a:buBlip>
                <a:blip r:embed="rId2"/>
              </a:buBlip>
            </a:pPr>
            <a:r>
              <a:rPr lang="en-US" altLang="zh-CN" sz="1400" dirty="0"/>
              <a:t>Case#2:</a:t>
            </a:r>
            <a:r>
              <a:rPr lang="en-GB" sz="1400" dirty="0"/>
              <a:t> S-NSSAI to be replaced is HPLMN </a:t>
            </a:r>
            <a:r>
              <a:rPr lang="en-GB" sz="1400" dirty="0" smtClean="0"/>
              <a:t>S-NSSAI</a:t>
            </a:r>
            <a:endParaRPr lang="en-US" sz="1400" dirty="0" smtClean="0"/>
          </a:p>
          <a:p>
            <a:pPr marL="1314450" lvl="2" indent="-457200">
              <a:buBlip>
                <a:blip r:embed="rId2"/>
              </a:buBlip>
            </a:pPr>
            <a:r>
              <a:rPr lang="en-US" sz="1400" dirty="0"/>
              <a:t>LBO</a:t>
            </a:r>
            <a:r>
              <a:rPr lang="en-US" sz="1400" dirty="0" smtClean="0"/>
              <a:t>: </a:t>
            </a:r>
            <a:r>
              <a:rPr lang="en-GB" sz="1400" dirty="0"/>
              <a:t>No impacts on RAN and V-UPF</a:t>
            </a:r>
            <a:r>
              <a:rPr lang="en-GB" sz="1400" dirty="0" smtClean="0"/>
              <a:t>.</a:t>
            </a:r>
            <a:r>
              <a:rPr lang="en-GB" sz="1400" dirty="0"/>
              <a:t> The V-AMF </a:t>
            </a:r>
            <a:r>
              <a:rPr lang="en-US" sz="1400" dirty="0"/>
              <a:t>notifies the V</a:t>
            </a:r>
            <a:r>
              <a:rPr lang="en-US" sz="1400" dirty="0" smtClean="0"/>
              <a:t>-SMF </a:t>
            </a:r>
            <a:r>
              <a:rPr lang="en-US" sz="1400" dirty="0"/>
              <a:t>that </a:t>
            </a:r>
            <a:r>
              <a:rPr lang="en-GB" sz="1400" dirty="0"/>
              <a:t>the PDU Session is to be transferred to </a:t>
            </a:r>
            <a:r>
              <a:rPr lang="en-GB" sz="1400" dirty="0" smtClean="0"/>
              <a:t>HPLMN Alternative S-NSSAI. </a:t>
            </a:r>
            <a:endParaRPr lang="en-US" sz="1400" dirty="0"/>
          </a:p>
          <a:p>
            <a:pPr marL="1314450" lvl="2" indent="-457200">
              <a:buBlip>
                <a:blip r:embed="rId2"/>
              </a:buBlip>
            </a:pPr>
            <a:r>
              <a:rPr lang="en-US" sz="1400" dirty="0"/>
              <a:t>HR: </a:t>
            </a:r>
            <a:r>
              <a:rPr lang="en-GB" sz="1400" dirty="0"/>
              <a:t>The V-AMF </a:t>
            </a:r>
            <a:r>
              <a:rPr lang="en-US" sz="1400" dirty="0"/>
              <a:t>notifies the H-SMF that </a:t>
            </a:r>
            <a:r>
              <a:rPr lang="en-GB" sz="1400" dirty="0"/>
              <a:t>the PDU Session is to be transferred to HPLMN Alternative S-NSSAI</a:t>
            </a:r>
            <a:r>
              <a:rPr lang="en-GB" sz="1400" dirty="0" smtClean="0"/>
              <a:t>. The </a:t>
            </a:r>
            <a:r>
              <a:rPr lang="en-GB" sz="1400" dirty="0"/>
              <a:t>H-SMF determines whether the PDU session can be retained or not. </a:t>
            </a:r>
          </a:p>
          <a:p>
            <a:pPr marL="457200" lvl="1" indent="0">
              <a:buNone/>
            </a:pPr>
            <a:endParaRPr lang="en-US" sz="1400" dirty="0"/>
          </a:p>
          <a:p>
            <a:pPr marL="914400" lvl="1" indent="-457200">
              <a:buBlip>
                <a:blip r:embed="rId2"/>
              </a:buBlip>
            </a:pPr>
            <a:r>
              <a:rPr lang="en-US" altLang="zh-CN" sz="1400" dirty="0"/>
              <a:t>Case#3:</a:t>
            </a:r>
            <a:r>
              <a:rPr lang="en-GB" sz="1400" dirty="0"/>
              <a:t> S-NSSAIs to be replaced are HPLMN S-NSSAI and VPLMN S-NSSAI</a:t>
            </a:r>
            <a:r>
              <a:rPr lang="en-US" altLang="zh-CN" sz="1400" dirty="0"/>
              <a:t> </a:t>
            </a:r>
            <a:endParaRPr lang="en-US" altLang="zh-CN" sz="1400" dirty="0" smtClean="0"/>
          </a:p>
          <a:p>
            <a:pPr marL="1314450" lvl="2" indent="-457200">
              <a:buBlip>
                <a:blip r:embed="rId2"/>
              </a:buBlip>
            </a:pPr>
            <a:r>
              <a:rPr lang="en-US" sz="1400" dirty="0"/>
              <a:t>LBO</a:t>
            </a:r>
            <a:r>
              <a:rPr lang="en-US" sz="1400" dirty="0" smtClean="0"/>
              <a:t>: </a:t>
            </a:r>
            <a:r>
              <a:rPr lang="en-GB" sz="1400" dirty="0"/>
              <a:t>The combination of case#1 and case#2.</a:t>
            </a:r>
          </a:p>
          <a:p>
            <a:pPr marL="1314450" lvl="2" indent="-457200">
              <a:buBlip>
                <a:blip r:embed="rId2"/>
              </a:buBlip>
            </a:pPr>
            <a:r>
              <a:rPr lang="en-US" sz="1400" dirty="0" smtClean="0"/>
              <a:t>HR: </a:t>
            </a:r>
            <a:r>
              <a:rPr lang="en-GB" sz="1400" dirty="0"/>
              <a:t>The combination of case#1 and case#2.</a:t>
            </a:r>
          </a:p>
          <a:p>
            <a:pPr marL="1314450" lvl="2" indent="-457200">
              <a:buBlip>
                <a:blip r:embed="rId2"/>
              </a:buBlip>
            </a:pPr>
            <a:endParaRPr lang="en-US" sz="1000" dirty="0"/>
          </a:p>
          <a:p>
            <a:pPr marL="914400" lvl="1" indent="-457200">
              <a:buBlip>
                <a:blip r:embed="rId2"/>
              </a:buBlip>
            </a:pPr>
            <a:endParaRPr lang="en-US" sz="1400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6057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It is proposed to update </a:t>
            </a:r>
            <a:r>
              <a:rPr lang="en-US" altLang="zh-CN" sz="2000" dirty="0" smtClean="0"/>
              <a:t>clause </a:t>
            </a:r>
            <a:r>
              <a:rPr lang="en-GB" sz="2000" dirty="0" smtClean="0"/>
              <a:t>5.15.19 </a:t>
            </a:r>
            <a:r>
              <a:rPr lang="en-US" altLang="zh-CN" sz="2000" dirty="0" smtClean="0"/>
              <a:t>of </a:t>
            </a:r>
            <a:r>
              <a:rPr lang="en-US" sz="2000" dirty="0" smtClean="0"/>
              <a:t>TS 23.501 by </a:t>
            </a:r>
            <a:r>
              <a:rPr lang="en-GB" sz="2000" dirty="0" smtClean="0"/>
              <a:t>adding </a:t>
            </a:r>
            <a:r>
              <a:rPr lang="en-GB" sz="2000" dirty="0"/>
              <a:t>some descriptions of Network Slice Replacement in </a:t>
            </a:r>
            <a:r>
              <a:rPr lang="en-GB" sz="2000" dirty="0" smtClean="0"/>
              <a:t>roaming including the following cases</a:t>
            </a:r>
            <a:r>
              <a:rPr lang="en-US" sz="2000" dirty="0" smtClean="0"/>
              <a:t>: </a:t>
            </a:r>
          </a:p>
          <a:p>
            <a:pPr lvl="1"/>
            <a:r>
              <a:rPr lang="en-GB" sz="1800" dirty="0"/>
              <a:t>VPLMN S-NSSAI has to be replaced by a VPLMN Alternative </a:t>
            </a:r>
            <a:r>
              <a:rPr lang="en-GB" sz="1800" dirty="0" smtClean="0"/>
              <a:t>S-NSSAI</a:t>
            </a:r>
          </a:p>
          <a:p>
            <a:pPr lvl="1"/>
            <a:r>
              <a:rPr lang="en-GB" sz="1800" dirty="0"/>
              <a:t>HPLMN S-NSSAI has to be replaced by an Alternative HPLMN </a:t>
            </a:r>
            <a:r>
              <a:rPr lang="en-GB" sz="1800" dirty="0" smtClean="0"/>
              <a:t>S-NSSAI</a:t>
            </a:r>
          </a:p>
          <a:p>
            <a:pPr lvl="1"/>
            <a:r>
              <a:rPr lang="en-GB" sz="1800" dirty="0" smtClean="0"/>
              <a:t>Both </a:t>
            </a:r>
            <a:r>
              <a:rPr lang="en-GB" sz="1800" dirty="0"/>
              <a:t>VPLMN S-NSSAI </a:t>
            </a:r>
            <a:r>
              <a:rPr lang="en-GB" sz="1800" dirty="0" smtClean="0"/>
              <a:t>and HPLMN </a:t>
            </a:r>
            <a:r>
              <a:rPr lang="en-GB" sz="1800" dirty="0"/>
              <a:t>S-NSSAI </a:t>
            </a:r>
            <a:r>
              <a:rPr lang="en-GB" sz="1800" dirty="0" smtClean="0"/>
              <a:t>have </a:t>
            </a:r>
            <a:r>
              <a:rPr lang="en-GB" sz="1800" dirty="0"/>
              <a:t>to be replaced</a:t>
            </a:r>
            <a:endParaRPr lang="en-US" sz="2000" dirty="0"/>
          </a:p>
          <a:p>
            <a:endParaRPr lang="en-US" sz="2000" dirty="0" smtClean="0"/>
          </a:p>
          <a:p>
            <a:r>
              <a:rPr lang="en-US" sz="2000" dirty="0"/>
              <a:t>It is proposed to update </a:t>
            </a:r>
            <a:r>
              <a:rPr lang="en-GB" sz="2000" dirty="0"/>
              <a:t>PDU Session establishment </a:t>
            </a:r>
            <a:r>
              <a:rPr lang="en-GB" sz="2000" dirty="0" smtClean="0"/>
              <a:t>procedure in </a:t>
            </a:r>
            <a:r>
              <a:rPr lang="en-US" sz="2000" dirty="0" smtClean="0"/>
              <a:t>TS 23.502 to describe </a:t>
            </a:r>
            <a:r>
              <a:rPr lang="en-GB" sz="2000" dirty="0" smtClean="0"/>
              <a:t>Network </a:t>
            </a:r>
            <a:r>
              <a:rPr lang="en-GB" sz="2000" dirty="0"/>
              <a:t>Slice Replacement in </a:t>
            </a:r>
            <a:r>
              <a:rPr lang="en-GB" sz="2000" dirty="0" smtClean="0"/>
              <a:t>roaming</a:t>
            </a:r>
            <a:r>
              <a:rPr lang="en-US" sz="2000" dirty="0" smtClean="0"/>
              <a:t>.</a:t>
            </a:r>
          </a:p>
          <a:p>
            <a:endParaRPr lang="en-US" sz="2000" dirty="0"/>
          </a:p>
          <a:p>
            <a:pPr marL="0" indent="0">
              <a:buNone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8550421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640935" y="2905570"/>
            <a:ext cx="77766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5400" dirty="0" smtClean="0"/>
              <a:t>Thank you </a:t>
            </a:r>
            <a:endParaRPr lang="en-US" sz="5400" dirty="0"/>
          </a:p>
        </p:txBody>
      </p:sp>
    </p:spTree>
    <p:extLst>
      <p:ext uri="{BB962C8B-B14F-4D97-AF65-F5344CB8AC3E}">
        <p14:creationId xmlns:p14="http://schemas.microsoft.com/office/powerpoint/2010/main" val="92561986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70916" y="0"/>
            <a:ext cx="7479158" cy="1143000"/>
          </a:xfrm>
        </p:spPr>
        <p:txBody>
          <a:bodyPr/>
          <a:lstStyle/>
          <a:p>
            <a:r>
              <a:rPr lang="en-US" altLang="zh-CN" b="1" dirty="0"/>
              <a:t>Network Slice </a:t>
            </a:r>
            <a:r>
              <a:rPr lang="en-US" altLang="zh-CN" b="1" dirty="0" smtClean="0"/>
              <a:t>Replacement for roaming 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17195" y="1370330"/>
            <a:ext cx="8388350" cy="4830763"/>
          </a:xfrm>
        </p:spPr>
        <p:txBody>
          <a:bodyPr/>
          <a:lstStyle/>
          <a:p>
            <a:r>
              <a:rPr lang="en-GB" sz="1800" dirty="0"/>
              <a:t>According to </a:t>
            </a:r>
            <a:r>
              <a:rPr lang="en-GB" sz="1800" dirty="0" smtClean="0"/>
              <a:t>the following descriptions in clause </a:t>
            </a:r>
            <a:r>
              <a:rPr lang="en-GB" sz="1800" dirty="0"/>
              <a:t>5.15.19 of TS 23.501, </a:t>
            </a:r>
            <a:r>
              <a:rPr lang="en-GB" sz="1800" dirty="0" smtClean="0"/>
              <a:t>in roaming </a:t>
            </a:r>
            <a:r>
              <a:rPr lang="en-US" altLang="zh-CN" sz="1800" dirty="0" smtClean="0"/>
              <a:t>scenario </a:t>
            </a:r>
            <a:r>
              <a:rPr lang="en-GB" sz="1800" dirty="0" smtClean="0"/>
              <a:t>the </a:t>
            </a:r>
            <a:r>
              <a:rPr lang="en-GB" sz="1800" dirty="0"/>
              <a:t>S-NSSAI to be replaced can be VPLMN S-NSSAI or HPLMN S-NSSAI</a:t>
            </a:r>
            <a:r>
              <a:rPr lang="en-GB" sz="1800" dirty="0" smtClean="0"/>
              <a:t>.</a:t>
            </a:r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endParaRPr lang="en-GB" sz="1800" dirty="0" smtClean="0"/>
          </a:p>
          <a:p>
            <a:endParaRPr lang="en-GB" sz="1800" dirty="0"/>
          </a:p>
          <a:p>
            <a:pPr marL="0" indent="0">
              <a:buNone/>
            </a:pPr>
            <a:endParaRPr lang="en-GB" sz="1800" dirty="0"/>
          </a:p>
          <a:p>
            <a:endParaRPr lang="en-GB" sz="1800" dirty="0" smtClean="0"/>
          </a:p>
          <a:p>
            <a:r>
              <a:rPr lang="en-GB" sz="1800" dirty="0" smtClean="0"/>
              <a:t>For roaming, the S-NSSAI attributes of PDU session include </a:t>
            </a:r>
            <a:r>
              <a:rPr lang="en-GB" sz="1800" dirty="0"/>
              <a:t>VPLMN </a:t>
            </a:r>
            <a:r>
              <a:rPr lang="en-GB" sz="1800" dirty="0" smtClean="0"/>
              <a:t>S-NSSAI and HPLMN S-NSSAI(which are provided to UE in the </a:t>
            </a:r>
            <a:r>
              <a:rPr lang="en-GB" sz="1800" dirty="0"/>
              <a:t>N1 SM </a:t>
            </a:r>
            <a:r>
              <a:rPr lang="en-GB" sz="1800" dirty="0" smtClean="0"/>
              <a:t>container).</a:t>
            </a:r>
          </a:p>
          <a:p>
            <a:r>
              <a:rPr lang="en-GB" sz="1800" dirty="0" smtClean="0"/>
              <a:t>The HPLMN S-NSSAI is used to match </a:t>
            </a:r>
            <a:r>
              <a:rPr lang="en-GB" sz="1800" dirty="0"/>
              <a:t>the application (that is triggering the PDU Session Request) within the NSSP in the URSP </a:t>
            </a:r>
            <a:r>
              <a:rPr lang="en-GB" sz="1800" dirty="0" smtClean="0"/>
              <a:t>rules. Therefore, it is necessary to update UE with the </a:t>
            </a:r>
            <a:r>
              <a:rPr lang="en-GB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HPLMN </a:t>
            </a:r>
            <a:r>
              <a:rPr lang="en-GB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Alternative S-NSSAI if</a:t>
            </a:r>
            <a:r>
              <a:rPr lang="en-GB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en-GB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HPLMN </a:t>
            </a:r>
            <a:r>
              <a:rPr lang="en-GB" sz="1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S-NSSAI has to be </a:t>
            </a:r>
            <a:r>
              <a:rPr lang="en-GB" sz="1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replaced. </a:t>
            </a:r>
            <a:endParaRPr lang="en-GB" sz="18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4680193"/>
              </p:ext>
            </p:extLst>
          </p:nvPr>
        </p:nvGraphicFramePr>
        <p:xfrm>
          <a:off x="900588" y="2200751"/>
          <a:ext cx="7824312" cy="17006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824312"/>
              </a:tblGrid>
              <a:tr h="1700689">
                <a:tc>
                  <a:txBody>
                    <a:bodyPr/>
                    <a:lstStyle/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b="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for roaming UEs when the VPLMN S-NSSAI has to be replaced by a VPLMN Alternative S-NSSAI, the AMF provides the mapping of the VPLMN S-NSSAI to the Alternative VPLMN S-NSSAI to the UE.</a:t>
                      </a:r>
                      <a:endParaRPr lang="en-US" sz="1600" b="0" i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  <a:p>
                      <a:pPr marL="285750" indent="-285750">
                        <a:buFont typeface="Wingdings" panose="05000000000000000000" pitchFamily="2" charset="2"/>
                        <a:buChar char="§"/>
                      </a:pPr>
                      <a:r>
                        <a:rPr lang="en-GB" sz="1600" b="0" i="1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</a:rPr>
                        <a:t>for roaming UEs when the HPLMN S-NSSAI has to be replaced by an Alternative HPLMN S-NSSAI, the AMF provides the mapping of the HPLMN S-NSSAI to the Alternative HPLMN S-NSSAI to the UE.</a:t>
                      </a:r>
                      <a:endParaRPr lang="en-US" sz="1600" b="0" i="1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647259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-170916" y="0"/>
            <a:ext cx="7479158" cy="1143000"/>
          </a:xfrm>
        </p:spPr>
        <p:txBody>
          <a:bodyPr/>
          <a:lstStyle/>
          <a:p>
            <a:r>
              <a:rPr lang="en-US" altLang="zh-CN" b="1" dirty="0"/>
              <a:t>Network Slice </a:t>
            </a:r>
            <a:r>
              <a:rPr lang="en-US" altLang="zh-CN" b="1" dirty="0" smtClean="0"/>
              <a:t>Replacement for roaming </a:t>
            </a:r>
            <a:endParaRPr lang="en-US" dirty="0"/>
          </a:p>
        </p:txBody>
      </p:sp>
      <p:sp>
        <p:nvSpPr>
          <p:cNvPr id="5" name="文本框 4"/>
          <p:cNvSpPr txBox="1"/>
          <p:nvPr/>
        </p:nvSpPr>
        <p:spPr>
          <a:xfrm>
            <a:off x="665433" y="1380502"/>
            <a:ext cx="7384706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spcBef>
                <a:spcPct val="20000"/>
              </a:spcBef>
              <a:buBlip>
                <a:blip r:embed="rId2"/>
              </a:buBlip>
            </a:pPr>
            <a:r>
              <a:rPr lang="en-US" sz="1800" b="1" dirty="0"/>
              <a:t>Slice Replacement for new PDU session</a:t>
            </a:r>
          </a:p>
          <a:p>
            <a:pPr marL="914400" lvl="1" indent="-457200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/>
              <a:t>Case#1:</a:t>
            </a:r>
            <a:r>
              <a:rPr lang="en-GB" sz="1400" dirty="0"/>
              <a:t> S-NSSAI to be replaced is VPLMN S-NSSAI</a:t>
            </a:r>
            <a:r>
              <a:rPr lang="en-US" altLang="zh-CN" sz="1400" dirty="0"/>
              <a:t> </a:t>
            </a:r>
            <a:endParaRPr lang="en-US" sz="1400" dirty="0"/>
          </a:p>
          <a:p>
            <a:pPr marL="914400" lvl="1" indent="-457200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/>
              <a:t>Case#2:</a:t>
            </a:r>
            <a:r>
              <a:rPr lang="en-GB" sz="1400" dirty="0"/>
              <a:t> S-NSSAI to be replaced is HPLMN S-NSSAI</a:t>
            </a:r>
            <a:r>
              <a:rPr lang="en-US" altLang="zh-CN" sz="1400" dirty="0"/>
              <a:t> </a:t>
            </a:r>
            <a:endParaRPr lang="en-US" sz="1400" dirty="0"/>
          </a:p>
          <a:p>
            <a:pPr marL="914400" lvl="1" indent="-457200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/>
              <a:t>Case#3:</a:t>
            </a:r>
            <a:r>
              <a:rPr lang="en-GB" sz="1400" dirty="0"/>
              <a:t> S-NSSAIs to be replaced are HPLMN S-NSSAI and VPLMN S-NSSAI</a:t>
            </a:r>
            <a:r>
              <a:rPr lang="en-US" altLang="zh-CN" sz="1400" dirty="0"/>
              <a:t> </a:t>
            </a:r>
            <a:endParaRPr lang="en-US" sz="1400" dirty="0"/>
          </a:p>
          <a:p>
            <a:pPr marL="457200" indent="-457200">
              <a:spcBef>
                <a:spcPct val="20000"/>
              </a:spcBef>
              <a:buBlip>
                <a:blip r:embed="rId2"/>
              </a:buBlip>
            </a:pPr>
            <a:endParaRPr lang="en-US" sz="1800" dirty="0">
              <a:latin typeface="+mn-lt"/>
              <a:cs typeface="+mn-cs"/>
            </a:endParaRPr>
          </a:p>
          <a:p>
            <a:pPr marL="457200" indent="-457200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800" b="1" dirty="0"/>
              <a:t>Slice Replacement for </a:t>
            </a:r>
            <a:r>
              <a:rPr lang="en-GB" altLang="zh-CN" sz="1800" b="1" dirty="0"/>
              <a:t>e</a:t>
            </a:r>
            <a:r>
              <a:rPr lang="en-GB" sz="1800" b="1" dirty="0"/>
              <a:t>xisting PDU session</a:t>
            </a:r>
            <a:r>
              <a:rPr lang="en-US" sz="1800" b="1" dirty="0"/>
              <a:t> </a:t>
            </a:r>
            <a:endParaRPr lang="en-US" sz="1800" b="1" dirty="0" smtClean="0"/>
          </a:p>
          <a:p>
            <a:pPr marL="914400" lvl="1" indent="-457200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/>
              <a:t>Case#1:</a:t>
            </a:r>
            <a:r>
              <a:rPr lang="en-GB" sz="1400" dirty="0"/>
              <a:t> S-NSSAI to be replaced is VPLMN S-NSSAI</a:t>
            </a:r>
            <a:r>
              <a:rPr lang="en-US" altLang="zh-CN" sz="1400" dirty="0"/>
              <a:t> </a:t>
            </a:r>
            <a:endParaRPr lang="en-US" sz="1400" dirty="0"/>
          </a:p>
          <a:p>
            <a:pPr marL="914400" lvl="1" indent="-457200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/>
              <a:t>Case#2:</a:t>
            </a:r>
            <a:r>
              <a:rPr lang="en-GB" sz="1400" dirty="0"/>
              <a:t> S-NSSAI to be replaced is HPLMN S-NSSAI</a:t>
            </a:r>
            <a:r>
              <a:rPr lang="en-US" altLang="zh-CN" sz="1400" dirty="0"/>
              <a:t> </a:t>
            </a:r>
            <a:endParaRPr lang="en-US" sz="1400" dirty="0"/>
          </a:p>
          <a:p>
            <a:pPr marL="914400" lvl="1" indent="-457200">
              <a:spcBef>
                <a:spcPct val="20000"/>
              </a:spcBef>
              <a:buBlip>
                <a:blip r:embed="rId2"/>
              </a:buBlip>
            </a:pPr>
            <a:r>
              <a:rPr lang="en-US" altLang="zh-CN" sz="1400" dirty="0"/>
              <a:t>Case#3:</a:t>
            </a:r>
            <a:r>
              <a:rPr lang="en-GB" sz="1400" dirty="0"/>
              <a:t> S-NSSAIs to be replaced are HPLMN S-NSSAI and VPLMN S-NSSAI</a:t>
            </a:r>
            <a:r>
              <a:rPr lang="en-US" altLang="zh-CN" sz="1400" dirty="0"/>
              <a:t> 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771714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-170916" y="0"/>
            <a:ext cx="7479158" cy="1143000"/>
          </a:xfrm>
        </p:spPr>
        <p:txBody>
          <a:bodyPr/>
          <a:lstStyle/>
          <a:p>
            <a:r>
              <a:rPr lang="en-US" altLang="zh-CN" b="1" dirty="0"/>
              <a:t>Slice Replacement for </a:t>
            </a:r>
            <a:r>
              <a:rPr lang="en-US" altLang="zh-CN" b="1" dirty="0" smtClean="0"/>
              <a:t>new </a:t>
            </a:r>
            <a:r>
              <a:rPr lang="en-US" altLang="zh-CN" b="1" dirty="0"/>
              <a:t>PDU session </a:t>
            </a:r>
            <a:endParaRPr lang="en-US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534549" y="4099373"/>
            <a:ext cx="766948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UE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7" name="直接箭头连接符 6"/>
          <p:cNvCxnSpPr>
            <a:endCxn id="8" idx="1"/>
          </p:cNvCxnSpPr>
          <p:nvPr/>
        </p:nvCxnSpPr>
        <p:spPr>
          <a:xfrm flipV="1">
            <a:off x="1318659" y="3359012"/>
            <a:ext cx="1945699" cy="813821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264358" y="3228207"/>
            <a:ext cx="68045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AMF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0" name="肘形连接符 9"/>
          <p:cNvCxnSpPr/>
          <p:nvPr/>
        </p:nvCxnSpPr>
        <p:spPr>
          <a:xfrm rot="5400000">
            <a:off x="3123268" y="1998371"/>
            <a:ext cx="77597" cy="4672715"/>
          </a:xfrm>
          <a:prstGeom prst="bentConnector3">
            <a:avLst>
              <a:gd name="adj1" fmla="val 777578"/>
            </a:avLst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3922645" y="3419304"/>
            <a:ext cx="1667962" cy="69119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061585" y="5123945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V-UPF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6" name="直接箭头连接符 15"/>
          <p:cNvCxnSpPr>
            <a:endCxn id="15" idx="0"/>
          </p:cNvCxnSpPr>
          <p:nvPr/>
        </p:nvCxnSpPr>
        <p:spPr>
          <a:xfrm>
            <a:off x="5590607" y="4372113"/>
            <a:ext cx="5198" cy="751832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502202" y="4093405"/>
            <a:ext cx="68045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RAN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32641" y="3123528"/>
            <a:ext cx="29492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UE to AMF:</a:t>
            </a:r>
          </a:p>
          <a:p>
            <a:r>
              <a:rPr lang="en-US" dirty="0" smtClean="0"/>
              <a:t>VPLMN S-NSSAI, </a:t>
            </a:r>
            <a:r>
              <a:rPr lang="en-GB" dirty="0">
                <a:solidFill>
                  <a:srgbClr val="00B050"/>
                </a:solidFill>
              </a:rPr>
              <a:t>VPLMN </a:t>
            </a:r>
            <a:r>
              <a:rPr lang="en-GB" dirty="0" smtClean="0">
                <a:solidFill>
                  <a:srgbClr val="00B050"/>
                </a:solidFill>
              </a:rPr>
              <a:t>Alternative S-NSSAI</a:t>
            </a:r>
          </a:p>
          <a:p>
            <a:r>
              <a:rPr lang="en-US" dirty="0" smtClean="0"/>
              <a:t>HPLMN </a:t>
            </a:r>
            <a:r>
              <a:rPr lang="en-US" dirty="0"/>
              <a:t>S-NSSAI, </a:t>
            </a:r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754419" y="4093405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H-SMF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756759" y="5114980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H-UPF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8290978" y="4302105"/>
            <a:ext cx="0" cy="80941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 bwMode="auto">
          <a:xfrm>
            <a:off x="7084260" y="2339340"/>
            <a:ext cx="3130" cy="3117124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</p:cxnSp>
      <p:cxnSp>
        <p:nvCxnSpPr>
          <p:cNvPr id="39" name="直接箭头连接符 38"/>
          <p:cNvCxnSpPr>
            <a:endCxn id="35" idx="1"/>
          </p:cNvCxnSpPr>
          <p:nvPr/>
        </p:nvCxnSpPr>
        <p:spPr>
          <a:xfrm flipV="1">
            <a:off x="6124826" y="4224210"/>
            <a:ext cx="1629593" cy="1709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4127313" y="3145842"/>
            <a:ext cx="33728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2, AMF to V-SMF:</a:t>
            </a:r>
          </a:p>
          <a:p>
            <a:r>
              <a:rPr lang="en-US" dirty="0"/>
              <a:t>VPLMN </a:t>
            </a:r>
            <a:r>
              <a:rPr lang="en-US" dirty="0" smtClean="0"/>
              <a:t>S-NSSAI, </a:t>
            </a:r>
            <a:r>
              <a:rPr lang="en-GB" dirty="0">
                <a:solidFill>
                  <a:srgbClr val="00B050"/>
                </a:solidFill>
              </a:rPr>
              <a:t>VPLMN Alternative S-NSSAI</a:t>
            </a:r>
            <a:r>
              <a:rPr lang="en-US" dirty="0" smtClean="0">
                <a:solidFill>
                  <a:srgbClr val="00B050"/>
                </a:solidFill>
              </a:rPr>
              <a:t>, </a:t>
            </a:r>
          </a:p>
          <a:p>
            <a:r>
              <a:rPr lang="en-US" dirty="0" smtClean="0"/>
              <a:t>HPLMN S-NSSAI </a:t>
            </a:r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6084374" y="4370952"/>
            <a:ext cx="272863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3. (in case of HR roaming)V-SMF to H-SMF: </a:t>
            </a:r>
          </a:p>
          <a:p>
            <a:r>
              <a:rPr lang="en-US" dirty="0" smtClean="0"/>
              <a:t>HPLMN </a:t>
            </a:r>
            <a:r>
              <a:rPr lang="en-US" dirty="0"/>
              <a:t>S-NSSAI, </a:t>
            </a:r>
            <a:endParaRPr lang="en-US" dirty="0" smtClean="0"/>
          </a:p>
        </p:txBody>
      </p:sp>
      <p:cxnSp>
        <p:nvCxnSpPr>
          <p:cNvPr id="54" name="肘形连接符 53"/>
          <p:cNvCxnSpPr/>
          <p:nvPr/>
        </p:nvCxnSpPr>
        <p:spPr>
          <a:xfrm rot="5400000" flipH="1">
            <a:off x="3601516" y="2573027"/>
            <a:ext cx="56745" cy="3574912"/>
          </a:xfrm>
          <a:prstGeom prst="bentConnector4">
            <a:avLst>
              <a:gd name="adj1" fmla="val -510283"/>
              <a:gd name="adj2" fmla="val 100103"/>
            </a:avLst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5056387" y="4110503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V-SMF</a:t>
            </a:r>
          </a:p>
        </p:txBody>
      </p:sp>
      <p:sp>
        <p:nvSpPr>
          <p:cNvPr id="65" name="矩形 64"/>
          <p:cNvSpPr/>
          <p:nvPr/>
        </p:nvSpPr>
        <p:spPr>
          <a:xfrm>
            <a:off x="2352470" y="4409708"/>
            <a:ext cx="24128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4</a:t>
            </a:r>
            <a:r>
              <a:rPr lang="en-US" dirty="0" smtClean="0"/>
              <a:t>. N2 SM: </a:t>
            </a:r>
            <a:r>
              <a:rPr lang="en-GB" dirty="0">
                <a:solidFill>
                  <a:srgbClr val="00B050"/>
                </a:solidFill>
              </a:rPr>
              <a:t>VPLMN Alternative S-NSSAI</a:t>
            </a:r>
          </a:p>
        </p:txBody>
      </p:sp>
      <p:sp>
        <p:nvSpPr>
          <p:cNvPr id="66" name="矩形 65"/>
          <p:cNvSpPr/>
          <p:nvPr/>
        </p:nvSpPr>
        <p:spPr>
          <a:xfrm>
            <a:off x="501703" y="1570951"/>
            <a:ext cx="8179053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 smtClean="0"/>
              <a:t>If the UE </a:t>
            </a:r>
            <a:r>
              <a:rPr lang="en-GB" sz="1100" dirty="0"/>
              <a:t>is provided with the mapping of the VPLMN S-NSSAI to </a:t>
            </a:r>
            <a:r>
              <a:rPr lang="en-GB" sz="1100" dirty="0" smtClean="0"/>
              <a:t>VPLMN </a:t>
            </a:r>
            <a:r>
              <a:rPr lang="en-GB" sz="1100" dirty="0"/>
              <a:t>Alternative S-NSSAI then UE provides in the PDU Session Establishment message: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100" dirty="0"/>
              <a:t>VPLMN S-NSSAI, </a:t>
            </a:r>
            <a:r>
              <a:rPr lang="en-GB" sz="1100" dirty="0" smtClean="0"/>
              <a:t>VPLMN Alternative </a:t>
            </a:r>
            <a:r>
              <a:rPr lang="en-GB" sz="1100" dirty="0"/>
              <a:t>S-NSSAI,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100" dirty="0"/>
              <a:t>HPLMN S-NSSAI, </a:t>
            </a:r>
            <a:endParaRPr lang="en-GB" sz="1100" dirty="0"/>
          </a:p>
          <a:p>
            <a:endParaRPr lang="en-US" sz="1100" dirty="0"/>
          </a:p>
        </p:txBody>
      </p:sp>
      <p:sp>
        <p:nvSpPr>
          <p:cNvPr id="67" name="矩形 66"/>
          <p:cNvSpPr/>
          <p:nvPr/>
        </p:nvSpPr>
        <p:spPr>
          <a:xfrm>
            <a:off x="945687" y="4933690"/>
            <a:ext cx="3514104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5</a:t>
            </a:r>
            <a:r>
              <a:rPr lang="en-US" dirty="0" smtClean="0"/>
              <a:t>. N1 SM</a:t>
            </a:r>
            <a:r>
              <a:rPr lang="en-US" dirty="0" smtClean="0">
                <a:solidFill>
                  <a:srgbClr val="00B050"/>
                </a:solidFill>
              </a:rPr>
              <a:t>: </a:t>
            </a:r>
            <a:r>
              <a:rPr lang="en-GB" dirty="0">
                <a:solidFill>
                  <a:srgbClr val="00B050"/>
                </a:solidFill>
              </a:rPr>
              <a:t>VPLMN Alternative S-NSSAI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US" dirty="0"/>
              <a:t>HPLMN S-NSSAI </a:t>
            </a:r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98517" y="1137242"/>
            <a:ext cx="71582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/>
              <a:t>Case#1</a:t>
            </a:r>
            <a:r>
              <a:rPr lang="en-US" altLang="zh-CN" sz="1600" b="1" dirty="0" smtClean="0"/>
              <a:t>:</a:t>
            </a:r>
            <a:r>
              <a:rPr lang="en-GB" sz="1600" dirty="0"/>
              <a:t> </a:t>
            </a:r>
            <a:r>
              <a:rPr lang="en-GB" sz="1600" b="1" dirty="0"/>
              <a:t>S-NSSAI to be replaced </a:t>
            </a:r>
            <a:r>
              <a:rPr lang="en-GB" sz="1600" b="1" dirty="0" smtClean="0"/>
              <a:t>is VPLMN </a:t>
            </a:r>
            <a:r>
              <a:rPr lang="en-GB" sz="1600" b="1" dirty="0"/>
              <a:t>S-NSSAI</a:t>
            </a:r>
            <a:r>
              <a:rPr lang="en-US" altLang="zh-CN" sz="1600" b="1" dirty="0"/>
              <a:t> </a:t>
            </a:r>
            <a:endParaRPr lang="en-US" sz="1600" b="1" dirty="0"/>
          </a:p>
        </p:txBody>
      </p:sp>
      <p:sp>
        <p:nvSpPr>
          <p:cNvPr id="69" name="文本框 68"/>
          <p:cNvSpPr txBox="1"/>
          <p:nvPr/>
        </p:nvSpPr>
        <p:spPr>
          <a:xfrm>
            <a:off x="6124826" y="2450486"/>
            <a:ext cx="11995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1050" dirty="0"/>
              <a:t>V-PLMN</a:t>
            </a:r>
            <a:endParaRPr lang="zh-CN" altLang="en-US" sz="1050" dirty="0"/>
          </a:p>
        </p:txBody>
      </p:sp>
      <p:sp>
        <p:nvSpPr>
          <p:cNvPr id="70" name="文本框 69"/>
          <p:cNvSpPr txBox="1"/>
          <p:nvPr/>
        </p:nvSpPr>
        <p:spPr>
          <a:xfrm>
            <a:off x="7251429" y="2450486"/>
            <a:ext cx="11995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1050" dirty="0" smtClean="0"/>
              <a:t>H-PLMN</a:t>
            </a:r>
            <a:endParaRPr lang="zh-CN" altLang="en-US" sz="1050" dirty="0"/>
          </a:p>
        </p:txBody>
      </p:sp>
      <p:sp>
        <p:nvSpPr>
          <p:cNvPr id="2" name="文本框 1"/>
          <p:cNvSpPr txBox="1"/>
          <p:nvPr/>
        </p:nvSpPr>
        <p:spPr>
          <a:xfrm>
            <a:off x="369455" y="5665164"/>
            <a:ext cx="8443551" cy="76944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Observation 1: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b="1" dirty="0" smtClean="0"/>
              <a:t>Regardless of LBO or HR, </a:t>
            </a:r>
            <a:r>
              <a:rPr lang="en-US" sz="1100" b="1" dirty="0"/>
              <a:t>t</a:t>
            </a:r>
            <a:r>
              <a:rPr lang="en-US" sz="1100" b="1" dirty="0" smtClean="0"/>
              <a:t>he VPLMN </a:t>
            </a:r>
            <a:r>
              <a:rPr lang="en-GB" sz="1100" b="1" dirty="0"/>
              <a:t>proceeds with the PDU Session establishment using the VPLMN Alternative </a:t>
            </a:r>
            <a:r>
              <a:rPr lang="en-GB" sz="1100" b="1" dirty="0" smtClean="0"/>
              <a:t>S-NSSAI.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b="1" dirty="0" smtClean="0"/>
              <a:t>This is similar to the </a:t>
            </a:r>
            <a:r>
              <a:rPr lang="en-US" sz="1100" b="1" dirty="0"/>
              <a:t>s</a:t>
            </a:r>
            <a:r>
              <a:rPr lang="en-US" altLang="zh-CN" sz="1100" b="1" dirty="0" smtClean="0"/>
              <a:t>lice replacement </a:t>
            </a:r>
            <a:r>
              <a:rPr lang="en-US" altLang="zh-CN" sz="1100" b="1" dirty="0"/>
              <a:t>for </a:t>
            </a:r>
            <a:r>
              <a:rPr lang="en-GB" sz="1100" b="1" dirty="0" smtClean="0"/>
              <a:t>non-roaming </a:t>
            </a:r>
            <a:r>
              <a:rPr lang="en-US" altLang="zh-CN" sz="1100" b="1" dirty="0" smtClean="0"/>
              <a:t>scenario.</a:t>
            </a:r>
          </a:p>
        </p:txBody>
      </p:sp>
      <p:sp>
        <p:nvSpPr>
          <p:cNvPr id="3" name="矩形 2"/>
          <p:cNvSpPr/>
          <p:nvPr/>
        </p:nvSpPr>
        <p:spPr bwMode="auto">
          <a:xfrm>
            <a:off x="132641" y="2339340"/>
            <a:ext cx="8874199" cy="325374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5798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-170916" y="0"/>
            <a:ext cx="7479158" cy="1143000"/>
          </a:xfrm>
        </p:spPr>
        <p:txBody>
          <a:bodyPr/>
          <a:lstStyle/>
          <a:p>
            <a:r>
              <a:rPr lang="en-US" altLang="zh-CN" b="1" dirty="0"/>
              <a:t>Slice Replacement for </a:t>
            </a:r>
            <a:r>
              <a:rPr lang="en-US" altLang="zh-CN" b="1" dirty="0" smtClean="0"/>
              <a:t>new </a:t>
            </a:r>
            <a:r>
              <a:rPr lang="en-US" altLang="zh-CN" b="1" dirty="0"/>
              <a:t>PDU session </a:t>
            </a:r>
            <a:endParaRPr lang="en-US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675932" y="3811017"/>
            <a:ext cx="766948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UE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7" name="直接箭头连接符 6"/>
          <p:cNvCxnSpPr>
            <a:endCxn id="8" idx="1"/>
          </p:cNvCxnSpPr>
          <p:nvPr/>
        </p:nvCxnSpPr>
        <p:spPr>
          <a:xfrm flipV="1">
            <a:off x="1460042" y="3070656"/>
            <a:ext cx="1945699" cy="813821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405741" y="2939851"/>
            <a:ext cx="68045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AMF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0" name="肘形连接符 9"/>
          <p:cNvCxnSpPr/>
          <p:nvPr/>
        </p:nvCxnSpPr>
        <p:spPr>
          <a:xfrm rot="5400000">
            <a:off x="3264651" y="1710015"/>
            <a:ext cx="77597" cy="4672715"/>
          </a:xfrm>
          <a:prstGeom prst="bentConnector3">
            <a:avLst>
              <a:gd name="adj1" fmla="val 777578"/>
            </a:avLst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4064028" y="3130948"/>
            <a:ext cx="1667962" cy="69119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202968" y="4835589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V-UPF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6" name="直接箭头连接符 15"/>
          <p:cNvCxnSpPr>
            <a:endCxn id="15" idx="0"/>
          </p:cNvCxnSpPr>
          <p:nvPr/>
        </p:nvCxnSpPr>
        <p:spPr>
          <a:xfrm>
            <a:off x="5731990" y="4083757"/>
            <a:ext cx="5198" cy="751832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643585" y="3805049"/>
            <a:ext cx="68045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RAN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27376" y="2779442"/>
            <a:ext cx="29492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1. UE to AMF:</a:t>
            </a:r>
          </a:p>
          <a:p>
            <a:r>
              <a:rPr lang="en-US" dirty="0" smtClean="0"/>
              <a:t>VPLMN S-NSSAI, </a:t>
            </a:r>
          </a:p>
          <a:p>
            <a:r>
              <a:rPr lang="en-US" dirty="0" smtClean="0"/>
              <a:t>HPLMN </a:t>
            </a:r>
            <a:r>
              <a:rPr lang="en-US" dirty="0"/>
              <a:t>S-NSSAI, </a:t>
            </a:r>
            <a:r>
              <a:rPr lang="en-GB" dirty="0" smtClean="0">
                <a:solidFill>
                  <a:srgbClr val="00B0F0"/>
                </a:solidFill>
              </a:rPr>
              <a:t>HPLMN Alternative S-NSSAI</a:t>
            </a:r>
            <a:endParaRPr lang="en-GB" dirty="0">
              <a:solidFill>
                <a:srgbClr val="00B0F0"/>
              </a:solidFill>
            </a:endParaRPr>
          </a:p>
          <a:p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7895802" y="3805049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H-SMF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898142" y="4826624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H-UPF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8432361" y="4013749"/>
            <a:ext cx="0" cy="80941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 bwMode="auto">
          <a:xfrm>
            <a:off x="7306097" y="2560320"/>
            <a:ext cx="2145" cy="2750820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</p:cxnSp>
      <p:cxnSp>
        <p:nvCxnSpPr>
          <p:cNvPr id="39" name="直接箭头连接符 38"/>
          <p:cNvCxnSpPr>
            <a:endCxn id="35" idx="1"/>
          </p:cNvCxnSpPr>
          <p:nvPr/>
        </p:nvCxnSpPr>
        <p:spPr>
          <a:xfrm flipV="1">
            <a:off x="6266209" y="3935854"/>
            <a:ext cx="1629593" cy="1709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4312694" y="2774694"/>
            <a:ext cx="33728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2, AMF to V-SMF:</a:t>
            </a:r>
          </a:p>
          <a:p>
            <a:r>
              <a:rPr lang="en-US" dirty="0"/>
              <a:t>VPLMN S-NSSAI, </a:t>
            </a:r>
          </a:p>
          <a:p>
            <a:r>
              <a:rPr lang="en-US" dirty="0"/>
              <a:t>HPLMN S-NSSAI, </a:t>
            </a:r>
            <a:r>
              <a:rPr lang="en-GB" dirty="0">
                <a:solidFill>
                  <a:srgbClr val="00B0F0"/>
                </a:solidFill>
              </a:rPr>
              <a:t>HPLMN Alternative S-NSSAI</a:t>
            </a:r>
          </a:p>
        </p:txBody>
      </p:sp>
      <p:sp>
        <p:nvSpPr>
          <p:cNvPr id="46" name="矩形 45"/>
          <p:cNvSpPr/>
          <p:nvPr/>
        </p:nvSpPr>
        <p:spPr>
          <a:xfrm>
            <a:off x="5861327" y="4097722"/>
            <a:ext cx="27286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3. (in case of HR roaming)V-SMF to H-SMF: </a:t>
            </a:r>
          </a:p>
          <a:p>
            <a:r>
              <a:rPr lang="en-US" dirty="0" smtClean="0"/>
              <a:t>HPLMN </a:t>
            </a:r>
            <a:r>
              <a:rPr lang="en-US" dirty="0"/>
              <a:t>S-NSSAI, </a:t>
            </a:r>
          </a:p>
          <a:p>
            <a:r>
              <a:rPr lang="en-GB" dirty="0">
                <a:solidFill>
                  <a:srgbClr val="00B0F0"/>
                </a:solidFill>
              </a:rPr>
              <a:t>HPLMN Alternative S-NSSAI</a:t>
            </a:r>
          </a:p>
        </p:txBody>
      </p:sp>
      <p:cxnSp>
        <p:nvCxnSpPr>
          <p:cNvPr id="54" name="肘形连接符 53"/>
          <p:cNvCxnSpPr/>
          <p:nvPr/>
        </p:nvCxnSpPr>
        <p:spPr>
          <a:xfrm rot="5400000" flipH="1">
            <a:off x="3742899" y="2284671"/>
            <a:ext cx="56745" cy="3574912"/>
          </a:xfrm>
          <a:prstGeom prst="bentConnector4">
            <a:avLst>
              <a:gd name="adj1" fmla="val -510283"/>
              <a:gd name="adj2" fmla="val 100103"/>
            </a:avLst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5197770" y="3822147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V-SMF</a:t>
            </a:r>
          </a:p>
        </p:txBody>
      </p:sp>
      <p:sp>
        <p:nvSpPr>
          <p:cNvPr id="65" name="矩形 64"/>
          <p:cNvSpPr/>
          <p:nvPr/>
        </p:nvSpPr>
        <p:spPr>
          <a:xfrm>
            <a:off x="2493853" y="4121352"/>
            <a:ext cx="1774845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4. N2 SM: 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VPLMN S-NSSAI</a:t>
            </a:r>
            <a:endParaRPr lang="en-GB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087070" y="4645334"/>
            <a:ext cx="347883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5. N1 SM: </a:t>
            </a:r>
            <a:r>
              <a:rPr lang="en-GB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VPLMN </a:t>
            </a:r>
            <a:r>
              <a:rPr lang="en-GB" dirty="0">
                <a:solidFill>
                  <a:schemeClr val="tx1">
                    <a:lumMod val="95000"/>
                    <a:lumOff val="5000"/>
                  </a:schemeClr>
                </a:solidFill>
              </a:rPr>
              <a:t>S-NSSAI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GB" dirty="0">
                <a:solidFill>
                  <a:srgbClr val="00B0F0"/>
                </a:solidFill>
              </a:rPr>
              <a:t>HPLMN Alternative S-NSSAI</a:t>
            </a:r>
          </a:p>
        </p:txBody>
      </p:sp>
      <p:sp>
        <p:nvSpPr>
          <p:cNvPr id="24" name="矩形 23"/>
          <p:cNvSpPr/>
          <p:nvPr/>
        </p:nvSpPr>
        <p:spPr>
          <a:xfrm>
            <a:off x="646144" y="1686502"/>
            <a:ext cx="8162575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 smtClean="0"/>
              <a:t>If the UE </a:t>
            </a:r>
            <a:r>
              <a:rPr lang="en-GB" sz="1100" dirty="0"/>
              <a:t>is provided with the mapping of the </a:t>
            </a:r>
            <a:r>
              <a:rPr lang="en-GB" sz="1100" dirty="0" smtClean="0"/>
              <a:t>HPLMN </a:t>
            </a:r>
            <a:r>
              <a:rPr lang="en-GB" sz="1100" dirty="0"/>
              <a:t>S-NSSAI to </a:t>
            </a:r>
            <a:r>
              <a:rPr lang="en-GB" sz="1100" dirty="0" smtClean="0"/>
              <a:t>HPLMN Alternative </a:t>
            </a:r>
            <a:r>
              <a:rPr lang="en-GB" sz="1100" dirty="0"/>
              <a:t>S-NSSAI then UE provides in the PDU Session Establishment message: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100" dirty="0"/>
              <a:t>VPLMN S-NSSAI, 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100" dirty="0" smtClean="0"/>
              <a:t>HPLMN </a:t>
            </a:r>
            <a:r>
              <a:rPr lang="en-US" sz="1100" dirty="0"/>
              <a:t>S-NSSAI, </a:t>
            </a:r>
            <a:r>
              <a:rPr lang="en-GB" sz="1100" dirty="0"/>
              <a:t>HPLMN Alternative S-NSSAI,</a:t>
            </a:r>
          </a:p>
          <a:p>
            <a:endParaRPr lang="en-US" sz="1100" dirty="0"/>
          </a:p>
        </p:txBody>
      </p:sp>
      <p:sp>
        <p:nvSpPr>
          <p:cNvPr id="26" name="文本框 25"/>
          <p:cNvSpPr txBox="1"/>
          <p:nvPr/>
        </p:nvSpPr>
        <p:spPr>
          <a:xfrm>
            <a:off x="6046712" y="2497410"/>
            <a:ext cx="11995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1050" dirty="0"/>
              <a:t>V-PLMN</a:t>
            </a:r>
            <a:endParaRPr lang="zh-CN" altLang="en-US" sz="1050" dirty="0"/>
          </a:p>
        </p:txBody>
      </p:sp>
      <p:sp>
        <p:nvSpPr>
          <p:cNvPr id="27" name="文本框 26"/>
          <p:cNvSpPr txBox="1"/>
          <p:nvPr/>
        </p:nvSpPr>
        <p:spPr>
          <a:xfrm>
            <a:off x="7508107" y="2504692"/>
            <a:ext cx="11995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1050" dirty="0" smtClean="0"/>
              <a:t>H-PLMN</a:t>
            </a:r>
            <a:endParaRPr lang="zh-CN" altLang="en-US" sz="1050" dirty="0"/>
          </a:p>
        </p:txBody>
      </p:sp>
      <p:sp>
        <p:nvSpPr>
          <p:cNvPr id="29" name="矩形 28"/>
          <p:cNvSpPr/>
          <p:nvPr/>
        </p:nvSpPr>
        <p:spPr>
          <a:xfrm>
            <a:off x="598517" y="1137242"/>
            <a:ext cx="71582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/>
              <a:t>Case#2:</a:t>
            </a:r>
            <a:r>
              <a:rPr lang="en-GB" sz="1600" dirty="0" smtClean="0"/>
              <a:t> </a:t>
            </a:r>
            <a:r>
              <a:rPr lang="en-GB" sz="1600" b="1" dirty="0"/>
              <a:t>S-NSSAI to be replaced </a:t>
            </a:r>
            <a:r>
              <a:rPr lang="en-GB" sz="1600" b="1" dirty="0" smtClean="0"/>
              <a:t>is HPLMN </a:t>
            </a:r>
            <a:r>
              <a:rPr lang="en-GB" sz="1600" b="1" dirty="0"/>
              <a:t>S-NSSAI</a:t>
            </a:r>
            <a:r>
              <a:rPr lang="en-US" altLang="zh-CN" sz="1600" b="1" dirty="0"/>
              <a:t> </a:t>
            </a:r>
            <a:endParaRPr lang="en-US" sz="1600" b="1" dirty="0"/>
          </a:p>
        </p:txBody>
      </p:sp>
      <p:sp>
        <p:nvSpPr>
          <p:cNvPr id="30" name="文本框 29"/>
          <p:cNvSpPr txBox="1"/>
          <p:nvPr/>
        </p:nvSpPr>
        <p:spPr>
          <a:xfrm>
            <a:off x="264109" y="5728329"/>
            <a:ext cx="8443551" cy="93871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100" b="1" dirty="0" smtClean="0"/>
              <a:t>Observation 2: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b="1" dirty="0"/>
              <a:t>In case of LBO, the V-SMF proceeds with the PDU Session establishment using the VPLMN S-NSSAI</a:t>
            </a:r>
            <a:r>
              <a:rPr lang="en-GB" sz="1100" b="1" dirty="0" smtClean="0"/>
              <a:t>. No impacts on the SMF selection. The V-SMF needs </a:t>
            </a:r>
            <a:r>
              <a:rPr lang="en-GB" sz="1100" b="1" dirty="0"/>
              <a:t>to provide UE with HPLMN Alternative </a:t>
            </a:r>
            <a:r>
              <a:rPr lang="en-GB" sz="1100" b="1" dirty="0" smtClean="0"/>
              <a:t>S-NSSAI. No impacts on RAN</a:t>
            </a:r>
            <a:r>
              <a:rPr lang="en-US" sz="1100" b="1" dirty="0"/>
              <a:t> </a:t>
            </a:r>
            <a:r>
              <a:rPr lang="en-US" sz="1100" b="1" dirty="0" smtClean="0"/>
              <a:t>and V-UPF</a:t>
            </a:r>
            <a:r>
              <a:rPr lang="en-GB" sz="1100" b="1" dirty="0" smtClean="0"/>
              <a:t>.</a:t>
            </a:r>
            <a:endParaRPr lang="en-GB" sz="1100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100" b="1" dirty="0"/>
              <a:t>In case of HR, </a:t>
            </a:r>
            <a:r>
              <a:rPr lang="en-GB" sz="1100" b="1" dirty="0" smtClean="0"/>
              <a:t>the </a:t>
            </a:r>
            <a:r>
              <a:rPr lang="en-GB" sz="1100" b="1" dirty="0"/>
              <a:t>H-SMF proceeds with the PDU Session establishment using the HPLMN Alternative S-NSSAI. The V-SMF needs to provide UE </a:t>
            </a:r>
            <a:r>
              <a:rPr lang="en-GB" sz="1100" b="1" dirty="0" smtClean="0"/>
              <a:t>and H-UPF with </a:t>
            </a:r>
            <a:r>
              <a:rPr lang="en-GB" sz="1100" b="1" dirty="0"/>
              <a:t>HPLMN Alternative S-NSSAI. No impacts on RAN</a:t>
            </a:r>
            <a:r>
              <a:rPr lang="en-GB" sz="1100" b="1" dirty="0" smtClean="0"/>
              <a:t>.</a:t>
            </a:r>
          </a:p>
        </p:txBody>
      </p:sp>
      <p:sp>
        <p:nvSpPr>
          <p:cNvPr id="31" name="矩形 30"/>
          <p:cNvSpPr/>
          <p:nvPr/>
        </p:nvSpPr>
        <p:spPr bwMode="auto">
          <a:xfrm>
            <a:off x="127376" y="2456887"/>
            <a:ext cx="8874199" cy="2945693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7954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-170916" y="0"/>
            <a:ext cx="7479158" cy="1143000"/>
          </a:xfrm>
        </p:spPr>
        <p:txBody>
          <a:bodyPr/>
          <a:lstStyle/>
          <a:p>
            <a:r>
              <a:rPr lang="en-US" altLang="zh-CN" b="1" dirty="0"/>
              <a:t>Slice Replacement for </a:t>
            </a:r>
            <a:r>
              <a:rPr lang="en-US" altLang="zh-CN" b="1" dirty="0" smtClean="0"/>
              <a:t>new </a:t>
            </a:r>
            <a:r>
              <a:rPr lang="en-US" altLang="zh-CN" b="1" dirty="0"/>
              <a:t>PDU session </a:t>
            </a:r>
            <a:endParaRPr lang="en-US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639706" y="4133308"/>
            <a:ext cx="766948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UE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7" name="直接箭头连接符 6"/>
          <p:cNvCxnSpPr>
            <a:endCxn id="8" idx="1"/>
          </p:cNvCxnSpPr>
          <p:nvPr/>
        </p:nvCxnSpPr>
        <p:spPr>
          <a:xfrm flipV="1">
            <a:off x="1423816" y="3392947"/>
            <a:ext cx="1945699" cy="813821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/>
          <p:cNvSpPr txBox="1"/>
          <p:nvPr/>
        </p:nvSpPr>
        <p:spPr>
          <a:xfrm>
            <a:off x="3369515" y="3262142"/>
            <a:ext cx="68045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AMF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0" name="肘形连接符 9"/>
          <p:cNvCxnSpPr/>
          <p:nvPr/>
        </p:nvCxnSpPr>
        <p:spPr>
          <a:xfrm rot="5400000">
            <a:off x="3228425" y="2032306"/>
            <a:ext cx="77597" cy="4672715"/>
          </a:xfrm>
          <a:prstGeom prst="bentConnector3">
            <a:avLst>
              <a:gd name="adj1" fmla="val 777578"/>
            </a:avLst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>
            <a:off x="4027802" y="3453239"/>
            <a:ext cx="1667962" cy="69119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5166742" y="5157880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>
                <a:solidFill>
                  <a:schemeClr val="bg1"/>
                </a:solidFill>
              </a:rPr>
              <a:t>V</a:t>
            </a:r>
            <a:r>
              <a:rPr lang="en-US" sz="1100" dirty="0" smtClean="0">
                <a:solidFill>
                  <a:schemeClr val="bg1"/>
                </a:solidFill>
              </a:rPr>
              <a:t>-UPF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16" name="直接箭头连接符 15"/>
          <p:cNvCxnSpPr>
            <a:endCxn id="15" idx="0"/>
          </p:cNvCxnSpPr>
          <p:nvPr/>
        </p:nvCxnSpPr>
        <p:spPr>
          <a:xfrm>
            <a:off x="5695764" y="4406048"/>
            <a:ext cx="5198" cy="751832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1607359" y="4127340"/>
            <a:ext cx="68045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RAN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12351" y="2950880"/>
            <a:ext cx="294922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1. UE to AMF:</a:t>
            </a:r>
          </a:p>
          <a:p>
            <a:r>
              <a:rPr lang="en-US" dirty="0" smtClean="0"/>
              <a:t>VPLMN S-NSSAI, </a:t>
            </a:r>
            <a:r>
              <a:rPr lang="en-GB" dirty="0">
                <a:solidFill>
                  <a:srgbClr val="00B050"/>
                </a:solidFill>
              </a:rPr>
              <a:t>VPLMN Alternative S-NSSAI</a:t>
            </a:r>
            <a:endParaRPr lang="en-GB" dirty="0" smtClean="0">
              <a:solidFill>
                <a:srgbClr val="00B050"/>
              </a:solidFill>
            </a:endParaRPr>
          </a:p>
          <a:p>
            <a:r>
              <a:rPr lang="en-US" dirty="0" smtClean="0"/>
              <a:t>HPLMN </a:t>
            </a:r>
            <a:r>
              <a:rPr lang="en-US" dirty="0"/>
              <a:t>S-NSSAI, </a:t>
            </a:r>
            <a:r>
              <a:rPr lang="en-GB" dirty="0">
                <a:solidFill>
                  <a:srgbClr val="00B0F0"/>
                </a:solidFill>
              </a:rPr>
              <a:t>HPLMN Alternative S-NSSAI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859576" y="4127340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V-SMF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7861916" y="5148915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H-UPF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37" name="直接箭头连接符 36"/>
          <p:cNvCxnSpPr/>
          <p:nvPr/>
        </p:nvCxnSpPr>
        <p:spPr>
          <a:xfrm>
            <a:off x="8396135" y="4336040"/>
            <a:ext cx="0" cy="809419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 bwMode="auto">
          <a:xfrm>
            <a:off x="7229284" y="2333883"/>
            <a:ext cx="3130" cy="3117124"/>
          </a:xfrm>
          <a:prstGeom prst="line">
            <a:avLst/>
          </a:prstGeom>
          <a:noFill/>
          <a:ln w="19050">
            <a:solidFill>
              <a:schemeClr val="bg1">
                <a:lumMod val="5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/>
        </p:spPr>
      </p:cxnSp>
      <p:cxnSp>
        <p:nvCxnSpPr>
          <p:cNvPr id="39" name="直接箭头连接符 38"/>
          <p:cNvCxnSpPr>
            <a:endCxn id="35" idx="1"/>
          </p:cNvCxnSpPr>
          <p:nvPr/>
        </p:nvCxnSpPr>
        <p:spPr>
          <a:xfrm flipV="1">
            <a:off x="6229983" y="4258145"/>
            <a:ext cx="1629593" cy="17098"/>
          </a:xfrm>
          <a:prstGeom prst="straightConnector1">
            <a:avLst/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/>
          <p:cNvSpPr txBox="1"/>
          <p:nvPr/>
        </p:nvSpPr>
        <p:spPr>
          <a:xfrm>
            <a:off x="4243326" y="2950880"/>
            <a:ext cx="3372811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2, AMF to V-SMF:</a:t>
            </a:r>
          </a:p>
          <a:p>
            <a:r>
              <a:rPr lang="en-US" dirty="0" smtClean="0"/>
              <a:t>VPLMN S-NSSAI, </a:t>
            </a:r>
            <a:r>
              <a:rPr lang="en-GB" dirty="0">
                <a:solidFill>
                  <a:srgbClr val="00B050"/>
                </a:solidFill>
              </a:rPr>
              <a:t>VPLMN Alternative S-NSSAI</a:t>
            </a:r>
            <a:endParaRPr lang="en-GB" dirty="0" smtClean="0">
              <a:solidFill>
                <a:srgbClr val="00B050"/>
              </a:solidFill>
            </a:endParaRPr>
          </a:p>
          <a:p>
            <a:r>
              <a:rPr lang="en-US" dirty="0" smtClean="0"/>
              <a:t>HPLMN </a:t>
            </a:r>
            <a:r>
              <a:rPr lang="en-US" dirty="0"/>
              <a:t>S-NSSAI, </a:t>
            </a:r>
            <a:r>
              <a:rPr lang="en-GB" dirty="0">
                <a:solidFill>
                  <a:srgbClr val="00B0F0"/>
                </a:solidFill>
              </a:rPr>
              <a:t>HPLMN Alternative S-NSSAI</a:t>
            </a:r>
          </a:p>
        </p:txBody>
      </p:sp>
      <p:sp>
        <p:nvSpPr>
          <p:cNvPr id="46" name="矩形 45"/>
          <p:cNvSpPr/>
          <p:nvPr/>
        </p:nvSpPr>
        <p:spPr>
          <a:xfrm>
            <a:off x="5786268" y="4406048"/>
            <a:ext cx="2728632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3. (in case of HR roaming)V-SMF to H-SMF: </a:t>
            </a:r>
          </a:p>
          <a:p>
            <a:r>
              <a:rPr lang="en-US" dirty="0" smtClean="0"/>
              <a:t>HPLMN </a:t>
            </a:r>
            <a:r>
              <a:rPr lang="en-US" dirty="0"/>
              <a:t>S-NSSAI, </a:t>
            </a:r>
            <a:endParaRPr lang="en-US" dirty="0" smtClean="0"/>
          </a:p>
          <a:p>
            <a:r>
              <a:rPr lang="en-GB" dirty="0">
                <a:solidFill>
                  <a:srgbClr val="00B0F0"/>
                </a:solidFill>
              </a:rPr>
              <a:t>HPLMN Alternative S-NSSAI</a:t>
            </a:r>
          </a:p>
        </p:txBody>
      </p:sp>
      <p:cxnSp>
        <p:nvCxnSpPr>
          <p:cNvPr id="54" name="肘形连接符 53"/>
          <p:cNvCxnSpPr/>
          <p:nvPr/>
        </p:nvCxnSpPr>
        <p:spPr>
          <a:xfrm rot="5400000" flipH="1">
            <a:off x="3706673" y="2606962"/>
            <a:ext cx="56745" cy="3574912"/>
          </a:xfrm>
          <a:prstGeom prst="bentConnector4">
            <a:avLst>
              <a:gd name="adj1" fmla="val -510283"/>
              <a:gd name="adj2" fmla="val 100103"/>
            </a:avLst>
          </a:prstGeom>
          <a:ln>
            <a:solidFill>
              <a:schemeClr val="tx1">
                <a:lumMod val="95000"/>
                <a:lumOff val="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文本框 62"/>
          <p:cNvSpPr txBox="1"/>
          <p:nvPr/>
        </p:nvSpPr>
        <p:spPr>
          <a:xfrm>
            <a:off x="5161544" y="4144438"/>
            <a:ext cx="1068439" cy="261610"/>
          </a:xfrm>
          <a:prstGeom prst="rect">
            <a:avLst/>
          </a:prstGeom>
          <a:solidFill>
            <a:srgbClr val="0070C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dirty="0" smtClean="0">
                <a:solidFill>
                  <a:schemeClr val="bg1"/>
                </a:solidFill>
              </a:rPr>
              <a:t>V-SMF</a:t>
            </a:r>
          </a:p>
        </p:txBody>
      </p:sp>
      <p:sp>
        <p:nvSpPr>
          <p:cNvPr id="65" name="矩形 64"/>
          <p:cNvSpPr/>
          <p:nvPr/>
        </p:nvSpPr>
        <p:spPr>
          <a:xfrm>
            <a:off x="2325986" y="4469779"/>
            <a:ext cx="241284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4. </a:t>
            </a:r>
            <a:r>
              <a:rPr lang="en-US" dirty="0"/>
              <a:t>N2 SM: </a:t>
            </a:r>
            <a:r>
              <a:rPr lang="en-GB" dirty="0">
                <a:solidFill>
                  <a:srgbClr val="00B050"/>
                </a:solidFill>
              </a:rPr>
              <a:t>VPLMN Alternative S-NSSAI</a:t>
            </a:r>
          </a:p>
        </p:txBody>
      </p:sp>
      <p:sp>
        <p:nvSpPr>
          <p:cNvPr id="22" name="矩形 21"/>
          <p:cNvSpPr/>
          <p:nvPr/>
        </p:nvSpPr>
        <p:spPr>
          <a:xfrm>
            <a:off x="403821" y="1481253"/>
            <a:ext cx="8331838" cy="93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100" dirty="0" smtClean="0"/>
              <a:t>If the UE </a:t>
            </a:r>
            <a:r>
              <a:rPr lang="en-GB" sz="1100" dirty="0"/>
              <a:t>is provided with the mapping of the </a:t>
            </a:r>
            <a:r>
              <a:rPr lang="en-GB" sz="1100" dirty="0" smtClean="0"/>
              <a:t>VPLMN </a:t>
            </a:r>
            <a:r>
              <a:rPr lang="en-GB" sz="1100" dirty="0"/>
              <a:t>S-NSSAI to </a:t>
            </a:r>
            <a:r>
              <a:rPr lang="en-GB" sz="1100" dirty="0" smtClean="0"/>
              <a:t>VPLMN Alternative </a:t>
            </a:r>
            <a:r>
              <a:rPr lang="en-GB" sz="1100" dirty="0"/>
              <a:t>S-NSSAI</a:t>
            </a:r>
            <a:r>
              <a:rPr lang="en-GB" sz="1100" dirty="0" smtClean="0"/>
              <a:t>, and </a:t>
            </a:r>
            <a:r>
              <a:rPr lang="en-GB" sz="1100" dirty="0"/>
              <a:t>mapping of the HPLMN S-NSSAI to </a:t>
            </a:r>
            <a:r>
              <a:rPr lang="en-GB" sz="1100" dirty="0" smtClean="0"/>
              <a:t>HPLMN </a:t>
            </a:r>
            <a:r>
              <a:rPr lang="en-GB" sz="1100" dirty="0"/>
              <a:t>Alternative S-NSSAI then UE provides in the PDU Session Establishment message: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100" dirty="0"/>
              <a:t>VPLMN S-NSSAI, </a:t>
            </a:r>
            <a:r>
              <a:rPr lang="en-GB" sz="1100" dirty="0"/>
              <a:t>VPLMN Alternative S-NSSAI,</a:t>
            </a:r>
          </a:p>
          <a:p>
            <a:pPr marL="228600" indent="-228600">
              <a:buFont typeface="Arial" panose="020B0604020202020204" pitchFamily="34" charset="0"/>
              <a:buChar char="•"/>
            </a:pPr>
            <a:r>
              <a:rPr lang="en-US" sz="1100" dirty="0" smtClean="0"/>
              <a:t>HPLMN S-NSSAI, </a:t>
            </a:r>
            <a:r>
              <a:rPr lang="en-GB" sz="1100" dirty="0" smtClean="0"/>
              <a:t>HPLMN Alternative </a:t>
            </a:r>
            <a:r>
              <a:rPr lang="en-GB" sz="1100" dirty="0"/>
              <a:t>S-NSSAI,</a:t>
            </a:r>
          </a:p>
          <a:p>
            <a:endParaRPr lang="en-US" sz="1100" dirty="0"/>
          </a:p>
        </p:txBody>
      </p:sp>
      <p:sp>
        <p:nvSpPr>
          <p:cNvPr id="23" name="矩形 22"/>
          <p:cNvSpPr/>
          <p:nvPr/>
        </p:nvSpPr>
        <p:spPr>
          <a:xfrm>
            <a:off x="1050844" y="4967625"/>
            <a:ext cx="4116833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5. N1 SM: </a:t>
            </a:r>
            <a:r>
              <a:rPr lang="en-GB" dirty="0">
                <a:solidFill>
                  <a:srgbClr val="00B050"/>
                </a:solidFill>
              </a:rPr>
              <a:t>VPLMN Alternative S-NSSAI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, </a:t>
            </a:r>
            <a:r>
              <a:rPr lang="en-GB" dirty="0">
                <a:solidFill>
                  <a:srgbClr val="00B0F0"/>
                </a:solidFill>
              </a:rPr>
              <a:t>HPLMN Alternative S-NSSAI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6188744" y="2458431"/>
            <a:ext cx="11995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1050" dirty="0"/>
              <a:t>V-PLMN</a:t>
            </a:r>
            <a:endParaRPr lang="zh-CN" altLang="en-US" sz="1050" dirty="0"/>
          </a:p>
        </p:txBody>
      </p:sp>
      <p:sp>
        <p:nvSpPr>
          <p:cNvPr id="26" name="文本框 25"/>
          <p:cNvSpPr txBox="1"/>
          <p:nvPr/>
        </p:nvSpPr>
        <p:spPr>
          <a:xfrm>
            <a:off x="7315347" y="2450676"/>
            <a:ext cx="1199553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</a:lstStyle>
          <a:p>
            <a:r>
              <a:rPr lang="en-US" altLang="zh-CN" sz="1050" dirty="0" smtClean="0"/>
              <a:t>H-PLMN</a:t>
            </a:r>
            <a:endParaRPr lang="zh-CN" altLang="en-US" sz="1050" dirty="0"/>
          </a:p>
        </p:txBody>
      </p:sp>
      <p:sp>
        <p:nvSpPr>
          <p:cNvPr id="27" name="矩形 26"/>
          <p:cNvSpPr/>
          <p:nvPr/>
        </p:nvSpPr>
        <p:spPr>
          <a:xfrm>
            <a:off x="598517" y="1137242"/>
            <a:ext cx="833183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/>
              <a:t>Case#3:</a:t>
            </a:r>
            <a:r>
              <a:rPr lang="en-GB" sz="1600" dirty="0" smtClean="0"/>
              <a:t> </a:t>
            </a:r>
            <a:r>
              <a:rPr lang="en-GB" sz="1600" b="1" dirty="0" smtClean="0"/>
              <a:t>S-NSSAIs </a:t>
            </a:r>
            <a:r>
              <a:rPr lang="en-GB" sz="1600" b="1" dirty="0"/>
              <a:t>to be replaced </a:t>
            </a:r>
            <a:r>
              <a:rPr lang="en-GB" sz="1600" b="1" dirty="0" smtClean="0"/>
              <a:t>are HPLMN S-NSSAI and VPLMN S-NSSAI</a:t>
            </a:r>
            <a:r>
              <a:rPr lang="en-US" altLang="zh-CN" sz="1600" b="1" dirty="0" smtClean="0"/>
              <a:t> </a:t>
            </a:r>
            <a:endParaRPr lang="en-US" sz="1600" b="1" dirty="0"/>
          </a:p>
        </p:txBody>
      </p:sp>
      <p:sp>
        <p:nvSpPr>
          <p:cNvPr id="29" name="文本框 28"/>
          <p:cNvSpPr txBox="1"/>
          <p:nvPr/>
        </p:nvSpPr>
        <p:spPr>
          <a:xfrm>
            <a:off x="112350" y="5612516"/>
            <a:ext cx="8947829" cy="10618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1050" b="1" dirty="0" smtClean="0"/>
              <a:t>Observation 3: 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b="1" dirty="0"/>
              <a:t>In case of LBO, the V-SMF proceeds with the PDU Session establishment using the VPLMN Alternative S-NSSAI. </a:t>
            </a:r>
            <a:r>
              <a:rPr lang="en-GB" sz="1050" b="1" dirty="0" smtClean="0"/>
              <a:t>The </a:t>
            </a:r>
            <a:r>
              <a:rPr lang="en-GB" sz="1050" b="1" dirty="0"/>
              <a:t>V-SMF needs to provide </a:t>
            </a:r>
            <a:r>
              <a:rPr lang="en-GB" sz="1050" b="1" dirty="0" smtClean="0"/>
              <a:t>UE</a:t>
            </a:r>
            <a:r>
              <a:rPr lang="en-US" sz="1050" b="1" dirty="0"/>
              <a:t>/</a:t>
            </a:r>
            <a:r>
              <a:rPr lang="en-GB" sz="1050" b="1" dirty="0" smtClean="0"/>
              <a:t>RAN</a:t>
            </a:r>
            <a:r>
              <a:rPr lang="en-US" sz="1050" b="1" dirty="0" smtClean="0"/>
              <a:t>/V-UPF</a:t>
            </a:r>
            <a:r>
              <a:rPr lang="en-GB" sz="1050" b="1" dirty="0" smtClean="0"/>
              <a:t> </a:t>
            </a:r>
            <a:r>
              <a:rPr lang="en-GB" sz="1050" b="1" dirty="0"/>
              <a:t>with </a:t>
            </a:r>
            <a:r>
              <a:rPr lang="en-GB" sz="1050" b="1" dirty="0" smtClean="0"/>
              <a:t>VPLMN </a:t>
            </a:r>
            <a:r>
              <a:rPr lang="en-GB" sz="1050" b="1" dirty="0"/>
              <a:t>Alternative </a:t>
            </a:r>
            <a:r>
              <a:rPr lang="en-GB" sz="1050" b="1" dirty="0" smtClean="0"/>
              <a:t>S-NSSAI. In addition, </a:t>
            </a:r>
            <a:r>
              <a:rPr lang="en-GB" sz="1050" b="1" dirty="0"/>
              <a:t>The V-SMF needs to provide UE </a:t>
            </a:r>
            <a:r>
              <a:rPr lang="en-GB" sz="1050" b="1" dirty="0" smtClean="0"/>
              <a:t>with HPLMN </a:t>
            </a:r>
            <a:r>
              <a:rPr lang="en-GB" sz="1050" b="1" dirty="0"/>
              <a:t>Alternative S-NSSAI.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050" b="1" dirty="0"/>
              <a:t>In case of HR, the V-SMF proceeds with the PDU Session establishment using the VPLMN Alternative </a:t>
            </a:r>
            <a:r>
              <a:rPr lang="en-GB" sz="1050" b="1" dirty="0" smtClean="0"/>
              <a:t>S-NSSAI and the </a:t>
            </a:r>
            <a:r>
              <a:rPr lang="en-GB" sz="1050" b="1" dirty="0"/>
              <a:t>H-SMF proceeds with the PDU Session establishment using the HPLMN Alternative S-NSSAI. The V-SMF needs to provide UE </a:t>
            </a:r>
            <a:r>
              <a:rPr lang="en-GB" sz="1050" b="1" dirty="0" smtClean="0"/>
              <a:t>with </a:t>
            </a:r>
            <a:r>
              <a:rPr lang="en-GB" sz="1050" b="1" dirty="0"/>
              <a:t>VPLMN Alternative S-NSSAI </a:t>
            </a:r>
            <a:r>
              <a:rPr lang="en-GB" sz="1050" b="1" dirty="0" smtClean="0"/>
              <a:t>and HPLMN </a:t>
            </a:r>
            <a:r>
              <a:rPr lang="en-GB" sz="1050" b="1" dirty="0"/>
              <a:t>Alternative S-NSSAI</a:t>
            </a:r>
            <a:r>
              <a:rPr lang="en-GB" sz="1050" b="1" dirty="0" smtClean="0"/>
              <a:t>. </a:t>
            </a:r>
          </a:p>
        </p:txBody>
      </p:sp>
      <p:sp>
        <p:nvSpPr>
          <p:cNvPr id="30" name="矩形 29"/>
          <p:cNvSpPr/>
          <p:nvPr/>
        </p:nvSpPr>
        <p:spPr bwMode="auto">
          <a:xfrm>
            <a:off x="132641" y="2339340"/>
            <a:ext cx="8874199" cy="311166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94312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5681" y="4649"/>
            <a:ext cx="8873567" cy="1143000"/>
          </a:xfrm>
        </p:spPr>
        <p:txBody>
          <a:bodyPr/>
          <a:lstStyle/>
          <a:p>
            <a:pPr algn="l"/>
            <a:r>
              <a:rPr lang="en-US" altLang="zh-CN" sz="2400" b="1" dirty="0"/>
              <a:t>Slice Replacement </a:t>
            </a:r>
            <a:r>
              <a:rPr lang="en-US" altLang="zh-CN" sz="2400" b="1" dirty="0" smtClean="0"/>
              <a:t>for </a:t>
            </a:r>
            <a:r>
              <a:rPr lang="en-GB" altLang="zh-CN" sz="2400" b="1" dirty="0"/>
              <a:t>e</a:t>
            </a:r>
            <a:r>
              <a:rPr lang="en-GB" sz="2400" b="1" dirty="0" smtClean="0"/>
              <a:t>xisting PDU session</a:t>
            </a:r>
            <a:r>
              <a:rPr lang="en-US" sz="2400" b="1" dirty="0" smtClean="0"/>
              <a:t>_</a:t>
            </a:r>
            <a:r>
              <a:rPr lang="en-GB" sz="2400" b="1" dirty="0" smtClean="0"/>
              <a:t>LBO roaming  </a:t>
            </a:r>
            <a:endParaRPr 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5681" y="2745571"/>
            <a:ext cx="7330959" cy="3673793"/>
          </a:xfrm>
          <a:solidFill>
            <a:schemeClr val="bg1"/>
          </a:solidFill>
        </p:spPr>
        <p:txBody>
          <a:bodyPr/>
          <a:lstStyle/>
          <a:p>
            <a:r>
              <a:rPr lang="en-US" sz="1400" dirty="0" smtClean="0"/>
              <a:t>For </a:t>
            </a:r>
            <a:r>
              <a:rPr lang="en-GB" sz="1400" dirty="0"/>
              <a:t>Local Breakout roaming</a:t>
            </a:r>
            <a:r>
              <a:rPr lang="en-GB" sz="1400" dirty="0" smtClean="0"/>
              <a:t>, </a:t>
            </a:r>
            <a:r>
              <a:rPr lang="en-US" altLang="zh-CN" sz="1400" dirty="0" smtClean="0"/>
              <a:t>the </a:t>
            </a:r>
            <a:r>
              <a:rPr lang="en-GB" sz="1400" dirty="0" smtClean="0"/>
              <a:t>S-NSSAI </a:t>
            </a:r>
            <a:r>
              <a:rPr lang="en-GB" sz="1400" dirty="0"/>
              <a:t>to be </a:t>
            </a:r>
            <a:r>
              <a:rPr lang="en-GB" sz="1400" dirty="0" smtClean="0"/>
              <a:t>replaced is</a:t>
            </a:r>
            <a:r>
              <a:rPr lang="en-US" sz="1400" dirty="0" smtClean="0"/>
              <a:t>:</a:t>
            </a:r>
          </a:p>
          <a:p>
            <a:pPr lvl="1"/>
            <a:r>
              <a:rPr lang="en-US" altLang="zh-CN" sz="1400" b="1" dirty="0" smtClean="0"/>
              <a:t>Case#1: </a:t>
            </a:r>
            <a:r>
              <a:rPr lang="en-GB" sz="1400" b="1" dirty="0" smtClean="0"/>
              <a:t> VPLMN S-NSSAI only. 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1200" dirty="0" smtClean="0"/>
              <a:t>The V-AMF notifies the V-SMF that </a:t>
            </a:r>
            <a:r>
              <a:rPr lang="en-GB" sz="1200" dirty="0"/>
              <a:t>the PDU Session is to be transferred to Alternative </a:t>
            </a:r>
            <a:r>
              <a:rPr lang="en-GB" sz="1200" dirty="0" smtClean="0"/>
              <a:t>S-NSSAI(VPLMN S-NSSAI). 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GB" sz="1200" dirty="0"/>
              <a:t>The </a:t>
            </a:r>
            <a:r>
              <a:rPr lang="en-GB" sz="1200" dirty="0" smtClean="0"/>
              <a:t>V-SMF </a:t>
            </a:r>
            <a:r>
              <a:rPr lang="en-GB" sz="1200" dirty="0"/>
              <a:t>determines whether the PDU session can be retained or not. </a:t>
            </a:r>
          </a:p>
          <a:p>
            <a:pPr lvl="3">
              <a:buFont typeface="Wingdings" panose="05000000000000000000" pitchFamily="2" charset="2"/>
              <a:buChar char="v"/>
            </a:pPr>
            <a:r>
              <a:rPr lang="en-GB" sz="1200" dirty="0"/>
              <a:t>If yes, the </a:t>
            </a:r>
            <a:r>
              <a:rPr lang="en-GB" sz="1200" dirty="0" smtClean="0"/>
              <a:t>V-UPF</a:t>
            </a:r>
            <a:r>
              <a:rPr lang="en-US" sz="1200" dirty="0" smtClean="0"/>
              <a:t>/RAN/UE</a:t>
            </a:r>
            <a:r>
              <a:rPr lang="en-GB" sz="1200" dirty="0" smtClean="0"/>
              <a:t> are </a:t>
            </a:r>
            <a:r>
              <a:rPr lang="en-GB" sz="1200" dirty="0"/>
              <a:t>impacted to receive the Alternative S-NSSAI.</a:t>
            </a:r>
          </a:p>
          <a:p>
            <a:pPr lvl="3">
              <a:buFont typeface="Wingdings" panose="05000000000000000000" pitchFamily="2" charset="2"/>
              <a:buChar char="v"/>
            </a:pPr>
            <a:r>
              <a:rPr lang="en-GB" sz="1200" dirty="0"/>
              <a:t>If not, the </a:t>
            </a:r>
            <a:r>
              <a:rPr lang="en-GB" sz="1200" dirty="0" smtClean="0"/>
              <a:t>V-SMF </a:t>
            </a:r>
            <a:r>
              <a:rPr lang="en-GB" sz="1200" dirty="0"/>
              <a:t>trigger PDU session re-establishment.</a:t>
            </a:r>
          </a:p>
          <a:p>
            <a:pPr lvl="1"/>
            <a:r>
              <a:rPr lang="en-US" altLang="zh-CN" sz="1400" b="1" dirty="0" smtClean="0"/>
              <a:t>Case#2</a:t>
            </a:r>
            <a:r>
              <a:rPr lang="en-US" altLang="zh-CN" sz="1400" b="1" dirty="0"/>
              <a:t>: </a:t>
            </a:r>
            <a:r>
              <a:rPr lang="en-GB" sz="1400" b="1" dirty="0"/>
              <a:t> HPLMN S-NSSAI only. 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GB" sz="1200" dirty="0" smtClean="0"/>
              <a:t>The </a:t>
            </a:r>
            <a:r>
              <a:rPr lang="en-GB" sz="1200" dirty="0"/>
              <a:t>V-AMF </a:t>
            </a:r>
            <a:r>
              <a:rPr lang="en-US" sz="1200" dirty="0"/>
              <a:t>notifies</a:t>
            </a:r>
            <a:r>
              <a:rPr lang="en-US" sz="1200" dirty="0" smtClean="0"/>
              <a:t> </a:t>
            </a:r>
            <a:r>
              <a:rPr lang="en-US" sz="1200" dirty="0"/>
              <a:t>the V-SMF that </a:t>
            </a:r>
            <a:r>
              <a:rPr lang="en-GB" sz="1200" dirty="0"/>
              <a:t>the PDU Session is to be transferred to Alternative S-NSSAI(HPLMN S-NSSAI). 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GB" sz="1200" dirty="0" smtClean="0"/>
              <a:t>Since the VPLMN S-NSSAI is not impacted, the PDU session can be retained</a:t>
            </a:r>
            <a:r>
              <a:rPr lang="en-GB" sz="1200" dirty="0"/>
              <a:t>.</a:t>
            </a:r>
            <a:r>
              <a:rPr lang="en-GB" sz="1200" dirty="0" smtClean="0"/>
              <a:t> The </a:t>
            </a:r>
            <a:r>
              <a:rPr lang="en-GB" sz="1200" dirty="0"/>
              <a:t>UE is provided with Alternative </a:t>
            </a:r>
            <a:r>
              <a:rPr lang="en-GB" sz="1200" dirty="0" smtClean="0"/>
              <a:t>S-NSSAI(HPLMN </a:t>
            </a:r>
            <a:r>
              <a:rPr lang="en-GB" sz="1200" dirty="0"/>
              <a:t>S-NSSAI</a:t>
            </a:r>
            <a:r>
              <a:rPr lang="en-GB" sz="1200" dirty="0" smtClean="0"/>
              <a:t>) </a:t>
            </a:r>
            <a:r>
              <a:rPr lang="en-GB" sz="1200" dirty="0"/>
              <a:t>by the V-SMF </a:t>
            </a:r>
            <a:r>
              <a:rPr lang="en-GB" sz="1200" dirty="0" smtClean="0"/>
              <a:t>via </a:t>
            </a:r>
            <a:r>
              <a:rPr lang="en-GB" sz="1200" dirty="0"/>
              <a:t>PDU Session Modification Command message </a:t>
            </a:r>
            <a:r>
              <a:rPr lang="en-GB" sz="1200" dirty="0" smtClean="0"/>
              <a:t>so </a:t>
            </a:r>
            <a:r>
              <a:rPr lang="en-GB" sz="1200" dirty="0"/>
              <a:t>that the UE can </a:t>
            </a:r>
            <a:r>
              <a:rPr lang="en-GB" sz="1200" dirty="0" smtClean="0"/>
              <a:t>further evaluate </a:t>
            </a:r>
            <a:r>
              <a:rPr lang="en-GB" sz="1200" dirty="0"/>
              <a:t>the URSP based on the </a:t>
            </a:r>
            <a:r>
              <a:rPr lang="en-GB" sz="1200" dirty="0" smtClean="0"/>
              <a:t>new S-NSSAI attributes </a:t>
            </a:r>
            <a:r>
              <a:rPr lang="en-GB" sz="1200" dirty="0"/>
              <a:t>of PDU session.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GB" sz="1200" dirty="0"/>
              <a:t>No impacts on RAN and </a:t>
            </a:r>
            <a:r>
              <a:rPr lang="en-GB" sz="1200" dirty="0" smtClean="0"/>
              <a:t>V-UPF.</a:t>
            </a:r>
          </a:p>
          <a:p>
            <a:pPr lvl="1"/>
            <a:r>
              <a:rPr lang="en-US" altLang="zh-CN" sz="1400" b="1" dirty="0"/>
              <a:t>Case#3: both </a:t>
            </a:r>
            <a:r>
              <a:rPr lang="en-GB" sz="1400" b="1" dirty="0"/>
              <a:t>VPLMN S-NSSAI and HPLMN S-NSSAI. 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GB" sz="1200" dirty="0" smtClean="0"/>
              <a:t>The combination of case#1 and case#2.</a:t>
            </a:r>
            <a:endParaRPr lang="en-GB" sz="1200" dirty="0"/>
          </a:p>
          <a:p>
            <a:pPr lvl="1"/>
            <a:endParaRPr lang="en-GB" sz="1200" b="1" dirty="0"/>
          </a:p>
          <a:p>
            <a:pPr lvl="2">
              <a:buFont typeface="Wingdings" panose="05000000000000000000" pitchFamily="2" charset="2"/>
              <a:buChar char="v"/>
            </a:pPr>
            <a:endParaRPr lang="en-GB" sz="1200" dirty="0"/>
          </a:p>
          <a:p>
            <a:endParaRPr lang="en-US" sz="2000" dirty="0"/>
          </a:p>
        </p:txBody>
      </p:sp>
      <p:grpSp>
        <p:nvGrpSpPr>
          <p:cNvPr id="66" name="组合 65"/>
          <p:cNvGrpSpPr/>
          <p:nvPr/>
        </p:nvGrpSpPr>
        <p:grpSpPr>
          <a:xfrm>
            <a:off x="2596755" y="813032"/>
            <a:ext cx="3598946" cy="1855916"/>
            <a:chOff x="5205786" y="2517918"/>
            <a:chExt cx="3713208" cy="1855916"/>
          </a:xfrm>
        </p:grpSpPr>
        <p:sp>
          <p:nvSpPr>
            <p:cNvPr id="4" name="Rectangle 38"/>
            <p:cNvSpPr/>
            <p:nvPr/>
          </p:nvSpPr>
          <p:spPr>
            <a:xfrm>
              <a:off x="8009413" y="2517918"/>
              <a:ext cx="909581" cy="285026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V-AMF</a:t>
              </a:r>
              <a:endParaRPr lang="en-US" altLang="zh-CN" sz="105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11" name="直接连接符 10"/>
            <p:cNvCxnSpPr>
              <a:endCxn id="4" idx="2"/>
            </p:cNvCxnSpPr>
            <p:nvPr/>
          </p:nvCxnSpPr>
          <p:spPr>
            <a:xfrm flipV="1">
              <a:off x="8464204" y="2802944"/>
              <a:ext cx="0" cy="718089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" name="Rectangle 38"/>
            <p:cNvSpPr/>
            <p:nvPr/>
          </p:nvSpPr>
          <p:spPr>
            <a:xfrm>
              <a:off x="5504469" y="3294012"/>
              <a:ext cx="566850" cy="285026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UE</a:t>
              </a:r>
              <a:endParaRPr lang="en-US" altLang="zh-CN" sz="105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30" name="竖卷形 29"/>
            <p:cNvSpPr/>
            <p:nvPr/>
          </p:nvSpPr>
          <p:spPr bwMode="auto">
            <a:xfrm>
              <a:off x="5279153" y="3624840"/>
              <a:ext cx="1017486" cy="748994"/>
            </a:xfrm>
            <a:prstGeom prst="verticalScroll">
              <a:avLst/>
            </a:prstGeom>
            <a:noFill/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5205786" y="3781959"/>
              <a:ext cx="1164221" cy="41549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050" dirty="0" smtClean="0"/>
                <a:t>URSP</a:t>
              </a:r>
            </a:p>
            <a:p>
              <a:pPr algn="ctr"/>
              <a:r>
                <a:rPr lang="en-US" sz="1050" dirty="0" smtClean="0"/>
                <a:t>(H-S-NSSAI)</a:t>
              </a:r>
              <a:endParaRPr lang="en-US" sz="1050" dirty="0"/>
            </a:p>
          </p:txBody>
        </p:sp>
        <p:sp>
          <p:nvSpPr>
            <p:cNvPr id="42" name="Rectangle 38"/>
            <p:cNvSpPr/>
            <p:nvPr/>
          </p:nvSpPr>
          <p:spPr>
            <a:xfrm>
              <a:off x="8009414" y="4003687"/>
              <a:ext cx="909580" cy="285026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V-UPF</a:t>
              </a:r>
              <a:endParaRPr lang="en-US" altLang="zh-CN" sz="105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44" name="直接连接符 43"/>
            <p:cNvCxnSpPr/>
            <p:nvPr/>
          </p:nvCxnSpPr>
          <p:spPr>
            <a:xfrm flipH="1" flipV="1">
              <a:off x="6071319" y="3436525"/>
              <a:ext cx="2597644" cy="11937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5" name="Rectangle 38"/>
            <p:cNvSpPr/>
            <p:nvPr/>
          </p:nvSpPr>
          <p:spPr>
            <a:xfrm>
              <a:off x="8009414" y="3285598"/>
              <a:ext cx="909580" cy="285026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050" b="1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V-SMF</a:t>
              </a:r>
              <a:endParaRPr lang="en-US" altLang="zh-CN" sz="105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46" name="Rectangle 38"/>
            <p:cNvSpPr/>
            <p:nvPr/>
          </p:nvSpPr>
          <p:spPr>
            <a:xfrm>
              <a:off x="6905766" y="3285598"/>
              <a:ext cx="787797" cy="285026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050" b="1" dirty="0" smtClean="0">
                  <a:solidFill>
                    <a:schemeClr val="bg1"/>
                  </a:solidFill>
                </a:rPr>
                <a:t>RAN</a:t>
              </a:r>
              <a:endParaRPr lang="en-US" altLang="zh-CN" sz="1050" b="1" dirty="0">
                <a:solidFill>
                  <a:schemeClr val="bg1"/>
                </a:solidFill>
              </a:endParaRPr>
            </a:p>
          </p:txBody>
        </p:sp>
        <p:cxnSp>
          <p:nvCxnSpPr>
            <p:cNvPr id="65" name="直接连接符 64"/>
            <p:cNvCxnSpPr>
              <a:stCxn id="45" idx="2"/>
              <a:endCxn id="42" idx="0"/>
            </p:cNvCxnSpPr>
            <p:nvPr/>
          </p:nvCxnSpPr>
          <p:spPr bwMode="auto">
            <a:xfrm>
              <a:off x="8464204" y="3570624"/>
              <a:ext cx="0" cy="433063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sp>
        <p:nvSpPr>
          <p:cNvPr id="68" name="文本框 67"/>
          <p:cNvSpPr txBox="1"/>
          <p:nvPr/>
        </p:nvSpPr>
        <p:spPr>
          <a:xfrm>
            <a:off x="7144371" y="3645042"/>
            <a:ext cx="1836420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Case#1: it </a:t>
            </a:r>
            <a:r>
              <a:rPr lang="en-US" dirty="0" smtClean="0"/>
              <a:t>is </a:t>
            </a:r>
            <a:r>
              <a:rPr lang="en-US" dirty="0"/>
              <a:t>similar with Non-roaming. </a:t>
            </a:r>
          </a:p>
        </p:txBody>
      </p:sp>
      <p:sp>
        <p:nvSpPr>
          <p:cNvPr id="69" name="文本框 68"/>
          <p:cNvSpPr txBox="1"/>
          <p:nvPr/>
        </p:nvSpPr>
        <p:spPr>
          <a:xfrm>
            <a:off x="7375097" y="4644058"/>
            <a:ext cx="1605694" cy="861774"/>
          </a:xfrm>
          <a:prstGeom prst="rect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>
            <a:defPPr>
              <a:defRPr lang="en-GB"/>
            </a:defPPr>
          </a:lstStyle>
          <a:p>
            <a:r>
              <a:rPr lang="en-US" altLang="zh-CN" dirty="0"/>
              <a:t>Case2: It is necessary to notify </a:t>
            </a:r>
            <a:r>
              <a:rPr lang="en-US" altLang="zh-CN" dirty="0" smtClean="0"/>
              <a:t>the V-SMF </a:t>
            </a:r>
            <a:r>
              <a:rPr lang="en-US" altLang="zh-CN" dirty="0"/>
              <a:t>since N1 SM container is provided by the </a:t>
            </a:r>
            <a:r>
              <a:rPr lang="en-US" altLang="zh-CN" dirty="0" smtClean="0"/>
              <a:t>V-SMF to the UE.</a:t>
            </a:r>
            <a:endParaRPr lang="en-US" dirty="0"/>
          </a:p>
        </p:txBody>
      </p:sp>
      <p:sp>
        <p:nvSpPr>
          <p:cNvPr id="17" name="矩形 16"/>
          <p:cNvSpPr/>
          <p:nvPr/>
        </p:nvSpPr>
        <p:spPr bwMode="auto">
          <a:xfrm>
            <a:off x="2179178" y="798312"/>
            <a:ext cx="4537817" cy="194726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1829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32119" y="3483232"/>
            <a:ext cx="8717129" cy="3283328"/>
          </a:xfrm>
          <a:solidFill>
            <a:schemeClr val="bg1"/>
          </a:solidFill>
        </p:spPr>
        <p:txBody>
          <a:bodyPr/>
          <a:lstStyle/>
          <a:p>
            <a:r>
              <a:rPr lang="en-US" sz="1400" dirty="0"/>
              <a:t>For </a:t>
            </a:r>
            <a:r>
              <a:rPr lang="en-GB" sz="1400" dirty="0"/>
              <a:t>Home-routed roaming, </a:t>
            </a:r>
            <a:r>
              <a:rPr lang="en-US" altLang="zh-CN" sz="1400" dirty="0"/>
              <a:t>the </a:t>
            </a:r>
            <a:r>
              <a:rPr lang="en-GB" sz="1400" dirty="0"/>
              <a:t>S-NSSAI to be replaced is</a:t>
            </a:r>
            <a:r>
              <a:rPr lang="en-US" sz="1400" dirty="0"/>
              <a:t>:</a:t>
            </a:r>
          </a:p>
          <a:p>
            <a:pPr lvl="1"/>
            <a:r>
              <a:rPr lang="en-US" altLang="zh-CN" sz="1400" b="1" dirty="0"/>
              <a:t>Case#1: </a:t>
            </a:r>
            <a:r>
              <a:rPr lang="en-GB" sz="1400" b="1" dirty="0"/>
              <a:t> VPLMN S-NSSAI only. 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US" sz="1200" dirty="0"/>
              <a:t>The V-AMF notifies the V-SMF that </a:t>
            </a:r>
            <a:r>
              <a:rPr lang="en-GB" sz="1200" dirty="0"/>
              <a:t>the PDU Session is to be transferred to Alternative S-NSSAI(VPLMN S-NSSAI). </a:t>
            </a:r>
            <a:endParaRPr lang="en-GB" sz="1200" dirty="0" smtClean="0"/>
          </a:p>
          <a:p>
            <a:pPr lvl="2">
              <a:buFont typeface="Wingdings" panose="05000000000000000000" pitchFamily="2" charset="2"/>
              <a:buChar char="v"/>
            </a:pPr>
            <a:r>
              <a:rPr lang="en-GB" sz="1200" dirty="0"/>
              <a:t>The V-SMF determines whether the PDU session can be retained or not. </a:t>
            </a:r>
          </a:p>
          <a:p>
            <a:pPr lvl="3">
              <a:buFont typeface="Wingdings" panose="05000000000000000000" pitchFamily="2" charset="2"/>
              <a:buChar char="v"/>
            </a:pPr>
            <a:r>
              <a:rPr lang="en-GB" sz="1200" dirty="0"/>
              <a:t>If yes, the V-UPF</a:t>
            </a:r>
            <a:r>
              <a:rPr lang="en-US" sz="1200" dirty="0"/>
              <a:t>/RAN/UE</a:t>
            </a:r>
            <a:r>
              <a:rPr lang="en-GB" sz="1200" dirty="0"/>
              <a:t> are impacted to receive the Alternative S-NSSAI.</a:t>
            </a:r>
          </a:p>
          <a:p>
            <a:pPr lvl="3">
              <a:buFont typeface="Wingdings" panose="05000000000000000000" pitchFamily="2" charset="2"/>
              <a:buChar char="v"/>
            </a:pPr>
            <a:r>
              <a:rPr lang="en-GB" sz="1200" dirty="0"/>
              <a:t>If </a:t>
            </a:r>
            <a:r>
              <a:rPr lang="en-GB" sz="1200" dirty="0" smtClean="0"/>
              <a:t>not, </a:t>
            </a:r>
            <a:r>
              <a:rPr lang="en-GB" sz="1200" dirty="0"/>
              <a:t>the V-SMF trigger PDU session re-establishment</a:t>
            </a:r>
            <a:r>
              <a:rPr lang="en-GB" sz="1200" dirty="0" smtClean="0"/>
              <a:t>.</a:t>
            </a:r>
            <a:endParaRPr lang="en-GB" sz="1200" dirty="0"/>
          </a:p>
          <a:p>
            <a:pPr lvl="1"/>
            <a:r>
              <a:rPr lang="en-US" altLang="zh-CN" sz="1400" b="1" dirty="0" smtClean="0"/>
              <a:t>Case#2</a:t>
            </a:r>
            <a:r>
              <a:rPr lang="en-US" altLang="zh-CN" sz="1400" b="1" dirty="0"/>
              <a:t>: </a:t>
            </a:r>
            <a:r>
              <a:rPr lang="en-GB" sz="1400" b="1" dirty="0"/>
              <a:t> HPLMN S-NSSAI </a:t>
            </a:r>
            <a:r>
              <a:rPr lang="en-GB" sz="1400" b="1" dirty="0" smtClean="0"/>
              <a:t>only. </a:t>
            </a:r>
            <a:endParaRPr lang="en-GB" sz="1400" b="1" dirty="0"/>
          </a:p>
          <a:p>
            <a:pPr lvl="2">
              <a:buFont typeface="Wingdings" panose="05000000000000000000" pitchFamily="2" charset="2"/>
              <a:buChar char="v"/>
            </a:pPr>
            <a:r>
              <a:rPr lang="en-GB" sz="1200" dirty="0"/>
              <a:t>The V-AMF </a:t>
            </a:r>
            <a:r>
              <a:rPr lang="en-US" sz="1200" dirty="0"/>
              <a:t>notifies the H</a:t>
            </a:r>
            <a:r>
              <a:rPr lang="en-US" sz="1200" dirty="0" smtClean="0"/>
              <a:t>-SMF that </a:t>
            </a:r>
            <a:r>
              <a:rPr lang="en-GB" sz="1200" dirty="0"/>
              <a:t>the PDU Session is to be transferred to Alternative S-NSSAI(HPLMN S-NSSAI). </a:t>
            </a:r>
            <a:endParaRPr lang="en-GB" sz="1200" dirty="0" smtClean="0"/>
          </a:p>
          <a:p>
            <a:pPr lvl="2">
              <a:buFont typeface="Wingdings" panose="05000000000000000000" pitchFamily="2" charset="2"/>
              <a:buChar char="v"/>
            </a:pPr>
            <a:r>
              <a:rPr lang="en-GB" sz="1200" dirty="0" smtClean="0"/>
              <a:t>The H-SMF determines whether the PDU session can be retained or not. </a:t>
            </a:r>
          </a:p>
          <a:p>
            <a:pPr lvl="3">
              <a:buFont typeface="Wingdings" panose="05000000000000000000" pitchFamily="2" charset="2"/>
              <a:buChar char="v"/>
            </a:pPr>
            <a:r>
              <a:rPr lang="en-GB" sz="1200" dirty="0" smtClean="0"/>
              <a:t>If yes, the H-UPF</a:t>
            </a:r>
            <a:r>
              <a:rPr lang="en-US" sz="1200" dirty="0" smtClean="0"/>
              <a:t>/UE</a:t>
            </a:r>
            <a:r>
              <a:rPr lang="en-GB" sz="1200" dirty="0" smtClean="0"/>
              <a:t> are impacted to receive the </a:t>
            </a:r>
            <a:r>
              <a:rPr lang="en-GB" sz="1200" dirty="0"/>
              <a:t>Alternative </a:t>
            </a:r>
            <a:r>
              <a:rPr lang="en-GB" sz="1200" dirty="0" smtClean="0"/>
              <a:t>S-NSSAI. No RAN impacts.</a:t>
            </a:r>
          </a:p>
          <a:p>
            <a:pPr lvl="3">
              <a:buFont typeface="Wingdings" panose="05000000000000000000" pitchFamily="2" charset="2"/>
              <a:buChar char="v"/>
            </a:pPr>
            <a:r>
              <a:rPr lang="en-GB" sz="1200" dirty="0" smtClean="0"/>
              <a:t>If not, the H-SMF trigger PDU session re-establishment.</a:t>
            </a:r>
            <a:endParaRPr lang="en-GB" sz="1200" dirty="0"/>
          </a:p>
          <a:p>
            <a:pPr lvl="1"/>
            <a:r>
              <a:rPr lang="en-US" altLang="zh-CN" sz="1400" b="1" dirty="0"/>
              <a:t>Case#3: both </a:t>
            </a:r>
            <a:r>
              <a:rPr lang="en-GB" sz="1400" b="1" dirty="0"/>
              <a:t>VPLMN S-NSSAI and HPLMN S-NSSAI. </a:t>
            </a:r>
          </a:p>
          <a:p>
            <a:pPr lvl="2">
              <a:buFont typeface="Wingdings" panose="05000000000000000000" pitchFamily="2" charset="2"/>
              <a:buChar char="v"/>
            </a:pPr>
            <a:r>
              <a:rPr lang="en-GB" sz="1200" dirty="0"/>
              <a:t>The combination of case#1 and case#2</a:t>
            </a:r>
            <a:r>
              <a:rPr lang="en-GB" sz="1200" dirty="0" smtClean="0"/>
              <a:t>. </a:t>
            </a:r>
            <a:endParaRPr lang="en-GB" sz="1200" dirty="0"/>
          </a:p>
        </p:txBody>
      </p:sp>
      <p:grpSp>
        <p:nvGrpSpPr>
          <p:cNvPr id="19" name="组合 18"/>
          <p:cNvGrpSpPr/>
          <p:nvPr/>
        </p:nvGrpSpPr>
        <p:grpSpPr>
          <a:xfrm>
            <a:off x="1809590" y="978337"/>
            <a:ext cx="5138153" cy="2046874"/>
            <a:chOff x="1766849" y="3937762"/>
            <a:chExt cx="6019383" cy="2710536"/>
          </a:xfrm>
        </p:grpSpPr>
        <p:sp>
          <p:nvSpPr>
            <p:cNvPr id="4" name="Rectangle 38"/>
            <p:cNvSpPr/>
            <p:nvPr/>
          </p:nvSpPr>
          <p:spPr>
            <a:xfrm>
              <a:off x="4353747" y="4415867"/>
              <a:ext cx="1008112" cy="334047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V-AMF</a:t>
              </a:r>
              <a:endPara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6" name="Rectangle 38"/>
            <p:cNvSpPr/>
            <p:nvPr/>
          </p:nvSpPr>
          <p:spPr>
            <a:xfrm>
              <a:off x="6366086" y="5244593"/>
              <a:ext cx="916519" cy="334047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H-SMF</a:t>
              </a:r>
              <a:endPara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cxnSp>
          <p:nvCxnSpPr>
            <p:cNvPr id="8" name="直接连接符 7"/>
            <p:cNvCxnSpPr/>
            <p:nvPr/>
          </p:nvCxnSpPr>
          <p:spPr bwMode="auto">
            <a:xfrm>
              <a:off x="5882314" y="3937762"/>
              <a:ext cx="11739" cy="2710536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dash"/>
              <a:round/>
              <a:headEnd type="none" w="med" len="med"/>
              <a:tailEnd type="none" w="med" len="med"/>
            </a:ln>
            <a:effectLst/>
            <a:extLst/>
          </p:spPr>
        </p:cxnSp>
        <p:sp>
          <p:nvSpPr>
            <p:cNvPr id="9" name="文本框 8"/>
            <p:cNvSpPr txBox="1"/>
            <p:nvPr/>
          </p:nvSpPr>
          <p:spPr>
            <a:xfrm>
              <a:off x="4403013" y="3983502"/>
              <a:ext cx="1405285" cy="34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r>
                <a:rPr lang="en-US" altLang="zh-CN" sz="1050" dirty="0"/>
                <a:t>V-PLMN</a:t>
              </a:r>
              <a:endParaRPr lang="zh-CN" altLang="en-US" sz="1050" dirty="0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557807" y="3960661"/>
              <a:ext cx="1228425" cy="346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</a:lstStyle>
            <a:p>
              <a:r>
                <a:rPr lang="en-US" altLang="zh-CN" sz="1050" dirty="0"/>
                <a:t>H-PLMN</a:t>
              </a:r>
              <a:endParaRPr lang="zh-CN" altLang="en-US" sz="1050" dirty="0"/>
            </a:p>
          </p:txBody>
        </p:sp>
        <p:cxnSp>
          <p:nvCxnSpPr>
            <p:cNvPr id="11" name="直接连接符 10"/>
            <p:cNvCxnSpPr>
              <a:stCxn id="16" idx="0"/>
              <a:endCxn id="4" idx="2"/>
            </p:cNvCxnSpPr>
            <p:nvPr/>
          </p:nvCxnSpPr>
          <p:spPr>
            <a:xfrm flipV="1">
              <a:off x="4857803" y="4749914"/>
              <a:ext cx="0" cy="1270631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" name="直接连接符 12"/>
            <p:cNvCxnSpPr>
              <a:stCxn id="6" idx="1"/>
              <a:endCxn id="20" idx="3"/>
            </p:cNvCxnSpPr>
            <p:nvPr/>
          </p:nvCxnSpPr>
          <p:spPr>
            <a:xfrm flipH="1" flipV="1">
              <a:off x="2748775" y="5411616"/>
              <a:ext cx="3617311" cy="1"/>
            </a:xfrm>
            <a:prstGeom prst="line">
              <a:avLst/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20" name="Rectangle 38"/>
            <p:cNvSpPr/>
            <p:nvPr/>
          </p:nvSpPr>
          <p:spPr>
            <a:xfrm>
              <a:off x="2023401" y="5244592"/>
              <a:ext cx="725374" cy="334047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UE</a:t>
              </a:r>
              <a:endPara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4" name="Rectangle 38"/>
            <p:cNvSpPr/>
            <p:nvPr/>
          </p:nvSpPr>
          <p:spPr>
            <a:xfrm>
              <a:off x="4336562" y="5244592"/>
              <a:ext cx="1008112" cy="334047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100" b="1" dirty="0" smtClean="0">
                  <a:solidFill>
                    <a:schemeClr val="bg1"/>
                  </a:solidFill>
                  <a:latin typeface="Arial" panose="020B0604020202020204" pitchFamily="34" charset="0"/>
                </a:rPr>
                <a:t>V-SMF</a:t>
              </a:r>
              <a:endParaRPr lang="en-US" altLang="zh-CN" sz="1100" b="1" dirty="0">
                <a:solidFill>
                  <a:schemeClr val="bg1"/>
                </a:solidFill>
                <a:latin typeface="Arial" panose="020B0604020202020204" pitchFamily="34" charset="0"/>
              </a:endParaRPr>
            </a:p>
          </p:txBody>
        </p:sp>
        <p:sp>
          <p:nvSpPr>
            <p:cNvPr id="16" name="Rectangle 38"/>
            <p:cNvSpPr/>
            <p:nvPr/>
          </p:nvSpPr>
          <p:spPr>
            <a:xfrm>
              <a:off x="4403013" y="6020545"/>
              <a:ext cx="909580" cy="285026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100" b="1" dirty="0">
                  <a:solidFill>
                    <a:schemeClr val="bg1"/>
                  </a:solidFill>
                </a:rPr>
                <a:t>V-UPF</a:t>
              </a:r>
            </a:p>
          </p:txBody>
        </p:sp>
        <p:sp>
          <p:nvSpPr>
            <p:cNvPr id="18" name="Rectangle 38"/>
            <p:cNvSpPr/>
            <p:nvPr/>
          </p:nvSpPr>
          <p:spPr>
            <a:xfrm>
              <a:off x="6373025" y="6020545"/>
              <a:ext cx="909580" cy="285026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100" b="1" dirty="0" smtClean="0">
                  <a:solidFill>
                    <a:schemeClr val="bg1"/>
                  </a:solidFill>
                </a:rPr>
                <a:t>H-UPF</a:t>
              </a:r>
              <a:endParaRPr lang="en-US" altLang="zh-CN" sz="1100" b="1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38"/>
            <p:cNvSpPr/>
            <p:nvPr/>
          </p:nvSpPr>
          <p:spPr>
            <a:xfrm>
              <a:off x="3186078" y="5244592"/>
              <a:ext cx="787797" cy="285026"/>
            </a:xfrm>
            <a:prstGeom prst="rect">
              <a:avLst/>
            </a:prstGeom>
            <a:solidFill>
              <a:srgbClr val="0070C0"/>
            </a:solidFill>
            <a:ln w="12700">
              <a:solidFill>
                <a:schemeClr val="bg1"/>
              </a:solidFill>
              <a:prstDash val="solid"/>
            </a:ln>
            <a:effectLst/>
          </p:spPr>
          <p:txBody>
            <a:bodyPr lIns="128431" tIns="64215" rIns="128431" bIns="64215"/>
            <a:lstStyle/>
            <a:p>
              <a:pPr algn="ctr"/>
              <a:r>
                <a:rPr lang="en-US" altLang="zh-CN" sz="1100" b="1" dirty="0">
                  <a:solidFill>
                    <a:schemeClr val="bg1"/>
                  </a:solidFill>
                </a:rPr>
                <a:t>RAN</a:t>
              </a:r>
            </a:p>
          </p:txBody>
        </p:sp>
        <p:sp>
          <p:nvSpPr>
            <p:cNvPr id="22" name="竖卷形 21"/>
            <p:cNvSpPr/>
            <p:nvPr/>
          </p:nvSpPr>
          <p:spPr bwMode="auto">
            <a:xfrm>
              <a:off x="1840216" y="5788561"/>
              <a:ext cx="1017486" cy="748994"/>
            </a:xfrm>
            <a:prstGeom prst="verticalScroll">
              <a:avLst/>
            </a:prstGeom>
            <a:noFill/>
            <a:ln>
              <a:solidFill>
                <a:schemeClr val="tx1"/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CC9900"/>
                </a:buClr>
                <a:buSzTx/>
                <a:buFont typeface="Wingdings" pitchFamily="2" charset="2"/>
                <a:buChar char="n"/>
                <a:tabLst/>
              </a:pPr>
              <a:endParaRPr kumimoji="0" lang="en-US" sz="105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ea typeface="宋体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1766849" y="5945681"/>
              <a:ext cx="1164222" cy="48908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900" dirty="0" smtClean="0"/>
                <a:t>URSP</a:t>
              </a:r>
            </a:p>
            <a:p>
              <a:pPr algn="ctr"/>
              <a:r>
                <a:rPr lang="en-US" sz="900" dirty="0" smtClean="0"/>
                <a:t>(H-S-NSSAI)</a:t>
              </a:r>
              <a:endParaRPr lang="en-US" sz="900" dirty="0"/>
            </a:p>
          </p:txBody>
        </p:sp>
      </p:grpSp>
      <p:sp>
        <p:nvSpPr>
          <p:cNvPr id="25" name="标题 1"/>
          <p:cNvSpPr>
            <a:spLocks noGrp="1"/>
          </p:cNvSpPr>
          <p:nvPr>
            <p:ph type="title"/>
          </p:nvPr>
        </p:nvSpPr>
        <p:spPr>
          <a:xfrm>
            <a:off x="75681" y="4649"/>
            <a:ext cx="8873567" cy="1143000"/>
          </a:xfrm>
        </p:spPr>
        <p:txBody>
          <a:bodyPr/>
          <a:lstStyle/>
          <a:p>
            <a:pPr algn="l"/>
            <a:r>
              <a:rPr lang="en-US" altLang="zh-CN" sz="2400" b="1" dirty="0"/>
              <a:t>Slice Replacement </a:t>
            </a:r>
            <a:r>
              <a:rPr lang="en-US" altLang="zh-CN" sz="2400" b="1" dirty="0" smtClean="0"/>
              <a:t>for </a:t>
            </a:r>
            <a:r>
              <a:rPr lang="en-GB" altLang="zh-CN" sz="2400" b="1" dirty="0"/>
              <a:t>e</a:t>
            </a:r>
            <a:r>
              <a:rPr lang="en-GB" sz="2400" b="1" dirty="0" smtClean="0"/>
              <a:t>xisting PDU session</a:t>
            </a:r>
            <a:r>
              <a:rPr lang="en-US" sz="2400" b="1" dirty="0" smtClean="0"/>
              <a:t>_HR </a:t>
            </a:r>
            <a:r>
              <a:rPr lang="en-GB" sz="2400" b="1" dirty="0" smtClean="0"/>
              <a:t>roaming  </a:t>
            </a:r>
            <a:endParaRPr lang="en-US" sz="24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6969111" y="4285122"/>
            <a:ext cx="1836420" cy="400110"/>
          </a:xfrm>
          <a:prstGeom prst="rect">
            <a:avLst/>
          </a:prstGeom>
          <a:solidFill>
            <a:srgbClr val="FFFF00"/>
          </a:solidFill>
          <a:ln>
            <a:solidFill>
              <a:schemeClr val="tx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Case#1: it </a:t>
            </a:r>
            <a:r>
              <a:rPr lang="en-US" dirty="0" smtClean="0"/>
              <a:t>is </a:t>
            </a:r>
            <a:r>
              <a:rPr lang="en-US" dirty="0"/>
              <a:t>similar with Non-roaming. </a:t>
            </a:r>
          </a:p>
        </p:txBody>
      </p:sp>
      <p:sp>
        <p:nvSpPr>
          <p:cNvPr id="24" name="矩形 23"/>
          <p:cNvSpPr/>
          <p:nvPr/>
        </p:nvSpPr>
        <p:spPr bwMode="auto">
          <a:xfrm>
            <a:off x="1196411" y="798311"/>
            <a:ext cx="5772699" cy="2414907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97289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8950" y="228600"/>
            <a:ext cx="8655050" cy="1143000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l"/>
            <a:r>
              <a:rPr lang="en-US" sz="2400" b="1" dirty="0"/>
              <a:t>Conclusions </a:t>
            </a:r>
            <a:r>
              <a:rPr lang="en-US" altLang="zh-CN" sz="2400" b="1" dirty="0"/>
              <a:t>of </a:t>
            </a:r>
            <a:r>
              <a:rPr lang="en-US" sz="2400" b="1" dirty="0"/>
              <a:t>Slice Replacement for new PDU session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60763" y="1371599"/>
            <a:ext cx="8388350" cy="4738643"/>
          </a:xfrm>
        </p:spPr>
        <p:txBody>
          <a:bodyPr/>
          <a:lstStyle/>
          <a:p>
            <a:pPr marL="914400" lvl="1" indent="-457200">
              <a:buBlip>
                <a:blip r:embed="rId2"/>
              </a:buBlip>
            </a:pPr>
            <a:r>
              <a:rPr lang="en-US" altLang="zh-CN" sz="1400" dirty="0" smtClean="0"/>
              <a:t>Case#1</a:t>
            </a:r>
            <a:r>
              <a:rPr lang="en-US" altLang="zh-CN" sz="1400" dirty="0"/>
              <a:t>:</a:t>
            </a:r>
            <a:r>
              <a:rPr lang="en-GB" sz="1400" dirty="0"/>
              <a:t> S-NSSAI to be replaced is VPLMN S-NSSAI</a:t>
            </a:r>
            <a:r>
              <a:rPr lang="en-US" altLang="zh-CN" sz="1400" dirty="0"/>
              <a:t> </a:t>
            </a:r>
            <a:endParaRPr lang="en-US" altLang="zh-CN" sz="1400" dirty="0" smtClean="0"/>
          </a:p>
          <a:p>
            <a:pPr marL="1314450" lvl="2" indent="-457200">
              <a:buBlip>
                <a:blip r:embed="rId2"/>
              </a:buBlip>
            </a:pPr>
            <a:r>
              <a:rPr lang="en-GB" sz="1400" dirty="0" smtClean="0"/>
              <a:t>For LBO and HR</a:t>
            </a:r>
            <a:r>
              <a:rPr lang="en-GB" sz="1400" dirty="0"/>
              <a:t>, </a:t>
            </a:r>
            <a:r>
              <a:rPr lang="en-US" sz="1400" dirty="0"/>
              <a:t>the VPLMN </a:t>
            </a:r>
            <a:r>
              <a:rPr lang="en-GB" sz="1400" dirty="0"/>
              <a:t>proceeds with the PDU Session establishment using the VPLMN Alternative S-NSSAI. </a:t>
            </a:r>
          </a:p>
          <a:p>
            <a:pPr marL="1314450" lvl="2" indent="-457200">
              <a:buBlip>
                <a:blip r:embed="rId2"/>
              </a:buBlip>
            </a:pPr>
            <a:r>
              <a:rPr lang="en-GB" sz="1400" dirty="0"/>
              <a:t>This is similar to the </a:t>
            </a:r>
            <a:r>
              <a:rPr lang="en-US" sz="1400" dirty="0"/>
              <a:t>s</a:t>
            </a:r>
            <a:r>
              <a:rPr lang="en-US" altLang="zh-CN" sz="1400" dirty="0"/>
              <a:t>lice replacement for </a:t>
            </a:r>
            <a:r>
              <a:rPr lang="en-GB" sz="1400" dirty="0"/>
              <a:t>non-roaming </a:t>
            </a:r>
            <a:r>
              <a:rPr lang="en-US" altLang="zh-CN" sz="1400" dirty="0"/>
              <a:t>scenario.</a:t>
            </a:r>
          </a:p>
          <a:p>
            <a:pPr marL="914400" lvl="1" indent="-457200">
              <a:buBlip>
                <a:blip r:embed="rId2"/>
              </a:buBlip>
            </a:pPr>
            <a:endParaRPr lang="en-US" sz="1400" dirty="0"/>
          </a:p>
          <a:p>
            <a:pPr marL="914400" lvl="1" indent="-457200">
              <a:buBlip>
                <a:blip r:embed="rId2"/>
              </a:buBlip>
            </a:pPr>
            <a:r>
              <a:rPr lang="en-US" altLang="zh-CN" sz="1400" dirty="0"/>
              <a:t>Case#2:</a:t>
            </a:r>
            <a:r>
              <a:rPr lang="en-GB" sz="1400" dirty="0"/>
              <a:t> S-NSSAI to be replaced is HPLMN S-NSSAI</a:t>
            </a:r>
            <a:r>
              <a:rPr lang="en-US" altLang="zh-CN" sz="1400" dirty="0"/>
              <a:t> </a:t>
            </a:r>
            <a:endParaRPr lang="en-US" altLang="zh-CN" sz="1400" dirty="0" smtClean="0"/>
          </a:p>
          <a:p>
            <a:pPr marL="1314450" lvl="2" indent="-457200">
              <a:buBlip>
                <a:blip r:embed="rId2"/>
              </a:buBlip>
            </a:pPr>
            <a:r>
              <a:rPr lang="en-GB" sz="1400" dirty="0"/>
              <a:t>LBO: No impacts on the SMF selection, RAN</a:t>
            </a:r>
            <a:r>
              <a:rPr lang="en-US" sz="1400" dirty="0"/>
              <a:t> and V-UPF</a:t>
            </a:r>
            <a:r>
              <a:rPr lang="en-GB" sz="1400" dirty="0"/>
              <a:t>. The V-SMF needs to provide UE with HPLMN Alternative S-NSSAI. </a:t>
            </a:r>
          </a:p>
          <a:p>
            <a:pPr marL="1314450" lvl="2" indent="-457200">
              <a:buBlip>
                <a:blip r:embed="rId2"/>
              </a:buBlip>
            </a:pPr>
            <a:r>
              <a:rPr lang="en-GB" sz="1400" dirty="0"/>
              <a:t>HR: the H-SMF proceeds with the PDU Session establishment using the HPLMN Alternative S-NSSAI. The V-SMF needs to provide UE and H-UPF with HPLMN Alternative S-NSSAI. No impacts on RAN</a:t>
            </a:r>
            <a:r>
              <a:rPr lang="en-GB" sz="1400" dirty="0" smtClean="0"/>
              <a:t>.</a:t>
            </a:r>
          </a:p>
          <a:p>
            <a:pPr marL="457200" lvl="1" indent="0">
              <a:buNone/>
            </a:pPr>
            <a:endParaRPr lang="en-US" sz="1400" dirty="0" smtClean="0"/>
          </a:p>
          <a:p>
            <a:pPr marL="914400" lvl="1" indent="-457200">
              <a:buBlip>
                <a:blip r:embed="rId2"/>
              </a:buBlip>
            </a:pPr>
            <a:r>
              <a:rPr lang="en-US" altLang="zh-CN" sz="1400" dirty="0" smtClean="0"/>
              <a:t>Case#3</a:t>
            </a:r>
            <a:r>
              <a:rPr lang="en-US" altLang="zh-CN" sz="1400" dirty="0"/>
              <a:t>:</a:t>
            </a:r>
            <a:r>
              <a:rPr lang="en-GB" sz="1400" dirty="0"/>
              <a:t> S-NSSAIs to be replaced are HPLMN S-NSSAI and VPLMN S-NSSAI</a:t>
            </a:r>
            <a:r>
              <a:rPr lang="en-US" altLang="zh-CN" sz="1400" dirty="0"/>
              <a:t> </a:t>
            </a:r>
            <a:endParaRPr lang="en-US" sz="1400" dirty="0"/>
          </a:p>
          <a:p>
            <a:pPr marL="1314450" lvl="2" indent="-457200">
              <a:buBlip>
                <a:blip r:embed="rId2"/>
              </a:buBlip>
            </a:pPr>
            <a:r>
              <a:rPr lang="en-GB" sz="1400" dirty="0" smtClean="0"/>
              <a:t>LBO: the </a:t>
            </a:r>
            <a:r>
              <a:rPr lang="en-GB" sz="1400" dirty="0"/>
              <a:t>V-SMF proceeds with the PDU Session establishment using the VPLMN Alternative S-NSSAI. The V-SMF needs to provide UE</a:t>
            </a:r>
            <a:r>
              <a:rPr lang="en-US" sz="1400" dirty="0"/>
              <a:t>/</a:t>
            </a:r>
            <a:r>
              <a:rPr lang="en-GB" sz="1400" dirty="0"/>
              <a:t>RAN</a:t>
            </a:r>
            <a:r>
              <a:rPr lang="en-US" sz="1400" dirty="0"/>
              <a:t>/V-UPF</a:t>
            </a:r>
            <a:r>
              <a:rPr lang="en-GB" sz="1400" dirty="0"/>
              <a:t> with VPLMN Alternative S-NSSAI. In addition, The V-SMF needs to provide UE with HPLMN Alternative S-NSSAI.</a:t>
            </a:r>
          </a:p>
          <a:p>
            <a:pPr marL="1314450" lvl="2" indent="-457200">
              <a:buBlip>
                <a:blip r:embed="rId2"/>
              </a:buBlip>
            </a:pPr>
            <a:r>
              <a:rPr lang="en-GB" sz="1400" dirty="0" smtClean="0"/>
              <a:t>HR: the </a:t>
            </a:r>
            <a:r>
              <a:rPr lang="en-GB" sz="1400" dirty="0"/>
              <a:t>V-SMF proceeds with the PDU Session establishment using the VPLMN Alternative S-NSSAI and the H-SMF proceeds with the PDU Session establishment using the HPLMN Alternative S-NSSAI. The V-SMF needs to provide UE with VPLMN Alternative S-NSSAI and HPLMN Alternative S-NSSAI. </a:t>
            </a:r>
            <a:endParaRPr lang="en-US" sz="1400" dirty="0"/>
          </a:p>
          <a:p>
            <a:pPr marL="0" indent="0">
              <a:buNone/>
            </a:pP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81162789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schemas.microsoft.com/office/infopath/2007/PartnerControls"/>
    <ds:schemaRef ds:uri="http://purl.org/dc/terms/"/>
    <ds:schemaRef ds:uri="http://purl.org/dc/elements/1.1/"/>
    <ds:schemaRef ds:uri="dcc30912-d230-4cc2-b11f-bb5ca2a6b6f5"/>
    <ds:schemaRef ds:uri="http://www.w3.org/XML/1998/namespace"/>
    <ds:schemaRef ds:uri="http://purl.org/dc/dcmitype/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09cef1fd-e61b-4dbf-b745-21988b13f978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52396</TotalTime>
  <Words>1705</Words>
  <Application>Microsoft Office PowerPoint</Application>
  <PresentationFormat>全屏显示(4:3)</PresentationFormat>
  <Paragraphs>192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0" baseType="lpstr">
      <vt:lpstr>Arial </vt:lpstr>
      <vt:lpstr>Malgun Gothic</vt:lpstr>
      <vt:lpstr>宋体</vt:lpstr>
      <vt:lpstr>Arial</vt:lpstr>
      <vt:lpstr>Calibri</vt:lpstr>
      <vt:lpstr>Times New Roman</vt:lpstr>
      <vt:lpstr>Wingdings</vt:lpstr>
      <vt:lpstr>Office Theme</vt:lpstr>
      <vt:lpstr>Discussion on Network Slice Replacement in roaming</vt:lpstr>
      <vt:lpstr>Network Slice Replacement for roaming </vt:lpstr>
      <vt:lpstr>Network Slice Replacement for roaming </vt:lpstr>
      <vt:lpstr>Slice Replacement for new PDU session </vt:lpstr>
      <vt:lpstr>Slice Replacement for new PDU session </vt:lpstr>
      <vt:lpstr>Slice Replacement for new PDU session </vt:lpstr>
      <vt:lpstr>Slice Replacement for existing PDU session_LBO roaming  </vt:lpstr>
      <vt:lpstr>Slice Replacement for existing PDU session_HR roaming  </vt:lpstr>
      <vt:lpstr>Conclusions of Slice Replacement for new PDU session</vt:lpstr>
      <vt:lpstr>Conclusions of Slice Replacement for existing PDU session</vt:lpstr>
      <vt:lpstr>Proposals</vt:lpstr>
      <vt:lpstr>PowerPoint 演示文稿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Huawei1</cp:lastModifiedBy>
  <cp:revision>2235</cp:revision>
  <dcterms:created xsi:type="dcterms:W3CDTF">2008-08-30T09:32:10Z</dcterms:created>
  <dcterms:modified xsi:type="dcterms:W3CDTF">2023-05-12T12:19:31Z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CWM2b1af9d7d32943b4a6156c93e97c7caf">
    <vt:lpwstr>CWMsGmh1IMWLHZz1Unugf6WAQJcmS+M21KyAfhWuiS0qp/i2XDl7aTGb+OOvZJkAzcbZlrBBoav5GyF7OnjPjLt2g==</vt:lpwstr>
  </property>
  <property fmtid="{D5CDD505-2E9C-101B-9397-08002B2CF9AE}" pid="10" name="_2015_ms_pID_725343">
    <vt:lpwstr>(3)fs3K/bMr5PbnRYrQ8VsyiLXtLz8SWktdzIyc1RZLPiO21fftzkRKN/4WvQwJj53LjFgR65WL
jVzmkVCiFj9YZx7f2sLfFtP/aqtRB4ZjAtKlLAjOiezNgSeiPES0NHdZzOG7LsXuTf2ZzQHB
bfzszsFeo5mPXCPzKRXuPjfuyY7jHC7l8pX1Byn/v60Lhh4iye9Idp1Pu+DpEEPRqpr+4H07
6YXNNTVq+k6pNo1ekL</vt:lpwstr>
  </property>
  <property fmtid="{D5CDD505-2E9C-101B-9397-08002B2CF9AE}" pid="11" name="_2015_ms_pID_7253431">
    <vt:lpwstr>AknJTG855I8HEhUNcaNhVZJltipvZYw2Q8mrSdcYP+rJxgtnkT9ozY
ZK3CGYlUTdyyRXz8qEsZDlO55tb6s8q2q7BZvqXm0uOB4DRIkiTQh2Fgnm1uFGdYF8hKJh/r
CGkCl54t4930KxYVPHdhe9gS2NaR6/sUJ+tKDgZo8lstH41HiZq+symDa5RFXMlikU3tPTvL
evJgAZNvhmoeSj66nVUnjhX22PzykMjbzozI</vt:lpwstr>
  </property>
  <property fmtid="{D5CDD505-2E9C-101B-9397-08002B2CF9AE}" pid="12" name="_2015_ms_pID_7253432">
    <vt:lpwstr>dQ==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1683528791</vt:lpwstr>
  </property>
</Properties>
</file>